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48" r:id="rId2"/>
    <p:sldMasterId id="2147483661" r:id="rId3"/>
  </p:sldMasterIdLst>
  <p:notesMasterIdLst>
    <p:notesMasterId r:id="rId36"/>
  </p:notesMasterIdLst>
  <p:sldIdLst>
    <p:sldId id="335" r:id="rId4"/>
    <p:sldId id="337" r:id="rId5"/>
    <p:sldId id="324" r:id="rId6"/>
    <p:sldId id="310" r:id="rId7"/>
    <p:sldId id="341" r:id="rId8"/>
    <p:sldId id="342" r:id="rId9"/>
    <p:sldId id="343" r:id="rId10"/>
    <p:sldId id="347" r:id="rId11"/>
    <p:sldId id="348" r:id="rId12"/>
    <p:sldId id="350" r:id="rId13"/>
    <p:sldId id="351" r:id="rId14"/>
    <p:sldId id="352" r:id="rId15"/>
    <p:sldId id="353" r:id="rId16"/>
    <p:sldId id="338" r:id="rId17"/>
    <p:sldId id="321" r:id="rId18"/>
    <p:sldId id="354" r:id="rId19"/>
    <p:sldId id="355" r:id="rId20"/>
    <p:sldId id="356" r:id="rId21"/>
    <p:sldId id="357" r:id="rId22"/>
    <p:sldId id="358" r:id="rId23"/>
    <p:sldId id="359" r:id="rId24"/>
    <p:sldId id="362" r:id="rId25"/>
    <p:sldId id="361" r:id="rId26"/>
    <p:sldId id="363" r:id="rId27"/>
    <p:sldId id="364" r:id="rId28"/>
    <p:sldId id="365" r:id="rId29"/>
    <p:sldId id="366" r:id="rId30"/>
    <p:sldId id="367" r:id="rId31"/>
    <p:sldId id="331" r:id="rId32"/>
    <p:sldId id="313" r:id="rId33"/>
    <p:sldId id="368" r:id="rId34"/>
    <p:sldId id="330" r:id="rId35"/>
  </p:sldIdLst>
  <p:sldSz cx="9144000" cy="5143500" type="screen16x9"/>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96"/>
    <a:srgbClr val="004C92"/>
    <a:srgbClr val="0070C0"/>
    <a:srgbClr val="003668"/>
    <a:srgbClr val="0078E6"/>
    <a:srgbClr val="005AAC"/>
    <a:srgbClr val="006600"/>
    <a:srgbClr val="0065C0"/>
    <a:srgbClr val="FFA336"/>
    <a:srgbClr val="003F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04" autoAdjust="0"/>
    <p:restoredTop sz="94660"/>
  </p:normalViewPr>
  <p:slideViewPr>
    <p:cSldViewPr>
      <p:cViewPr varScale="1">
        <p:scale>
          <a:sx n="150" d="100"/>
          <a:sy n="150" d="100"/>
        </p:scale>
        <p:origin x="480" y="126"/>
      </p:cViewPr>
      <p:guideLst>
        <p:guide orient="horz" pos="1620"/>
        <p:guide pos="2880"/>
      </p:guideLst>
    </p:cSldViewPr>
  </p:slideViewPr>
  <p:notesTextViewPr>
    <p:cViewPr>
      <p:scale>
        <a:sx n="1" d="1"/>
        <a:sy n="1" d="1"/>
      </p:scale>
      <p:origin x="0" y="0"/>
    </p:cViewPr>
  </p:notesTextViewPr>
  <p:sorterViewPr>
    <p:cViewPr>
      <p:scale>
        <a:sx n="172" d="100"/>
        <a:sy n="172" d="100"/>
      </p:scale>
      <p:origin x="0" y="0"/>
    </p:cViewPr>
  </p:sorterViewPr>
  <p:notesViewPr>
    <p:cSldViewPr>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42E279-1EAA-4984-8DDE-C1A529CE731A}" type="datetimeFigureOut">
              <a:rPr lang="zh-CN" altLang="en-US" smtClean="0"/>
              <a:pPr/>
              <a:t>2018/8/22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869645-561F-47F0-9357-72E27DD8C3BF}" type="slidenum">
              <a:rPr lang="zh-CN" altLang="en-US" smtClean="0"/>
              <a:pPr/>
              <a:t>‹#›</a:t>
            </a:fld>
            <a:endParaRPr lang="zh-CN" altLang="en-US"/>
          </a:p>
        </p:txBody>
      </p:sp>
    </p:spTree>
    <p:extLst>
      <p:ext uri="{BB962C8B-B14F-4D97-AF65-F5344CB8AC3E}">
        <p14:creationId xmlns:p14="http://schemas.microsoft.com/office/powerpoint/2010/main" val="147694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a:t>
            </a:fld>
            <a:endParaRPr lang="zh-CN" altLang="en-US"/>
          </a:p>
        </p:txBody>
      </p:sp>
    </p:spTree>
    <p:extLst>
      <p:ext uri="{BB962C8B-B14F-4D97-AF65-F5344CB8AC3E}">
        <p14:creationId xmlns:p14="http://schemas.microsoft.com/office/powerpoint/2010/main" val="344188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10</a:t>
            </a:fld>
            <a:endParaRPr lang="zh-CN" altLang="en-US"/>
          </a:p>
        </p:txBody>
      </p:sp>
    </p:spTree>
    <p:extLst>
      <p:ext uri="{BB962C8B-B14F-4D97-AF65-F5344CB8AC3E}">
        <p14:creationId xmlns:p14="http://schemas.microsoft.com/office/powerpoint/2010/main" val="87261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11</a:t>
            </a:fld>
            <a:endParaRPr lang="zh-CN" altLang="en-US"/>
          </a:p>
        </p:txBody>
      </p:sp>
    </p:spTree>
    <p:extLst>
      <p:ext uri="{BB962C8B-B14F-4D97-AF65-F5344CB8AC3E}">
        <p14:creationId xmlns:p14="http://schemas.microsoft.com/office/powerpoint/2010/main" val="1585143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12</a:t>
            </a:fld>
            <a:endParaRPr lang="zh-CN" altLang="en-US"/>
          </a:p>
        </p:txBody>
      </p:sp>
    </p:spTree>
    <p:extLst>
      <p:ext uri="{BB962C8B-B14F-4D97-AF65-F5344CB8AC3E}">
        <p14:creationId xmlns:p14="http://schemas.microsoft.com/office/powerpoint/2010/main" val="2375420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13</a:t>
            </a:fld>
            <a:endParaRPr lang="zh-CN" altLang="en-US"/>
          </a:p>
        </p:txBody>
      </p:sp>
    </p:spTree>
    <p:extLst>
      <p:ext uri="{BB962C8B-B14F-4D97-AF65-F5344CB8AC3E}">
        <p14:creationId xmlns:p14="http://schemas.microsoft.com/office/powerpoint/2010/main" val="2513205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14</a:t>
            </a:fld>
            <a:endParaRPr lang="zh-CN" altLang="en-US"/>
          </a:p>
        </p:txBody>
      </p:sp>
    </p:spTree>
    <p:extLst>
      <p:ext uri="{BB962C8B-B14F-4D97-AF65-F5344CB8AC3E}">
        <p14:creationId xmlns:p14="http://schemas.microsoft.com/office/powerpoint/2010/main" val="3880918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15</a:t>
            </a:fld>
            <a:endParaRPr lang="zh-CN" altLang="en-US"/>
          </a:p>
        </p:txBody>
      </p:sp>
    </p:spTree>
    <p:extLst>
      <p:ext uri="{BB962C8B-B14F-4D97-AF65-F5344CB8AC3E}">
        <p14:creationId xmlns:p14="http://schemas.microsoft.com/office/powerpoint/2010/main" val="2072747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16</a:t>
            </a:fld>
            <a:endParaRPr lang="zh-CN" altLang="en-US"/>
          </a:p>
        </p:txBody>
      </p:sp>
    </p:spTree>
    <p:extLst>
      <p:ext uri="{BB962C8B-B14F-4D97-AF65-F5344CB8AC3E}">
        <p14:creationId xmlns:p14="http://schemas.microsoft.com/office/powerpoint/2010/main" val="3376491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17</a:t>
            </a:fld>
            <a:endParaRPr lang="zh-CN" altLang="en-US"/>
          </a:p>
        </p:txBody>
      </p:sp>
    </p:spTree>
    <p:extLst>
      <p:ext uri="{BB962C8B-B14F-4D97-AF65-F5344CB8AC3E}">
        <p14:creationId xmlns:p14="http://schemas.microsoft.com/office/powerpoint/2010/main" val="379916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18</a:t>
            </a:fld>
            <a:endParaRPr lang="zh-CN" altLang="en-US"/>
          </a:p>
        </p:txBody>
      </p:sp>
    </p:spTree>
    <p:extLst>
      <p:ext uri="{BB962C8B-B14F-4D97-AF65-F5344CB8AC3E}">
        <p14:creationId xmlns:p14="http://schemas.microsoft.com/office/powerpoint/2010/main" val="712709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19</a:t>
            </a:fld>
            <a:endParaRPr lang="zh-CN" altLang="en-US"/>
          </a:p>
        </p:txBody>
      </p:sp>
    </p:spTree>
    <p:extLst>
      <p:ext uri="{BB962C8B-B14F-4D97-AF65-F5344CB8AC3E}">
        <p14:creationId xmlns:p14="http://schemas.microsoft.com/office/powerpoint/2010/main" val="2784851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a:t>
            </a:fld>
            <a:endParaRPr lang="zh-CN" altLang="en-US"/>
          </a:p>
        </p:txBody>
      </p:sp>
    </p:spTree>
    <p:extLst>
      <p:ext uri="{BB962C8B-B14F-4D97-AF65-F5344CB8AC3E}">
        <p14:creationId xmlns:p14="http://schemas.microsoft.com/office/powerpoint/2010/main" val="1287420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20</a:t>
            </a:fld>
            <a:endParaRPr lang="zh-CN" altLang="en-US"/>
          </a:p>
        </p:txBody>
      </p:sp>
    </p:spTree>
    <p:extLst>
      <p:ext uri="{BB962C8B-B14F-4D97-AF65-F5344CB8AC3E}">
        <p14:creationId xmlns:p14="http://schemas.microsoft.com/office/powerpoint/2010/main" val="3264222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21</a:t>
            </a:fld>
            <a:endParaRPr lang="zh-CN" altLang="en-US"/>
          </a:p>
        </p:txBody>
      </p:sp>
    </p:spTree>
    <p:extLst>
      <p:ext uri="{BB962C8B-B14F-4D97-AF65-F5344CB8AC3E}">
        <p14:creationId xmlns:p14="http://schemas.microsoft.com/office/powerpoint/2010/main" val="205741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22</a:t>
            </a:fld>
            <a:endParaRPr lang="zh-CN" altLang="en-US"/>
          </a:p>
        </p:txBody>
      </p:sp>
    </p:spTree>
    <p:extLst>
      <p:ext uri="{BB962C8B-B14F-4D97-AF65-F5344CB8AC3E}">
        <p14:creationId xmlns:p14="http://schemas.microsoft.com/office/powerpoint/2010/main" val="612260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23</a:t>
            </a:fld>
            <a:endParaRPr lang="zh-CN" altLang="en-US"/>
          </a:p>
        </p:txBody>
      </p:sp>
    </p:spTree>
    <p:extLst>
      <p:ext uri="{BB962C8B-B14F-4D97-AF65-F5344CB8AC3E}">
        <p14:creationId xmlns:p14="http://schemas.microsoft.com/office/powerpoint/2010/main" val="348814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24</a:t>
            </a:fld>
            <a:endParaRPr lang="zh-CN" altLang="en-US"/>
          </a:p>
        </p:txBody>
      </p:sp>
    </p:spTree>
    <p:extLst>
      <p:ext uri="{BB962C8B-B14F-4D97-AF65-F5344CB8AC3E}">
        <p14:creationId xmlns:p14="http://schemas.microsoft.com/office/powerpoint/2010/main" val="1380072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25</a:t>
            </a:fld>
            <a:endParaRPr lang="zh-CN" altLang="en-US"/>
          </a:p>
        </p:txBody>
      </p:sp>
    </p:spTree>
    <p:extLst>
      <p:ext uri="{BB962C8B-B14F-4D97-AF65-F5344CB8AC3E}">
        <p14:creationId xmlns:p14="http://schemas.microsoft.com/office/powerpoint/2010/main" val="4134455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26</a:t>
            </a:fld>
            <a:endParaRPr lang="zh-CN" altLang="en-US"/>
          </a:p>
        </p:txBody>
      </p:sp>
    </p:spTree>
    <p:extLst>
      <p:ext uri="{BB962C8B-B14F-4D97-AF65-F5344CB8AC3E}">
        <p14:creationId xmlns:p14="http://schemas.microsoft.com/office/powerpoint/2010/main" val="1089559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27</a:t>
            </a:fld>
            <a:endParaRPr lang="zh-CN" altLang="en-US"/>
          </a:p>
        </p:txBody>
      </p:sp>
    </p:spTree>
    <p:extLst>
      <p:ext uri="{BB962C8B-B14F-4D97-AF65-F5344CB8AC3E}">
        <p14:creationId xmlns:p14="http://schemas.microsoft.com/office/powerpoint/2010/main" val="3330934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28</a:t>
            </a:fld>
            <a:endParaRPr lang="zh-CN" altLang="en-US"/>
          </a:p>
        </p:txBody>
      </p:sp>
    </p:spTree>
    <p:extLst>
      <p:ext uri="{BB962C8B-B14F-4D97-AF65-F5344CB8AC3E}">
        <p14:creationId xmlns:p14="http://schemas.microsoft.com/office/powerpoint/2010/main" val="369437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29</a:t>
            </a:fld>
            <a:endParaRPr lang="zh-CN" altLang="en-US"/>
          </a:p>
        </p:txBody>
      </p:sp>
    </p:spTree>
    <p:extLst>
      <p:ext uri="{BB962C8B-B14F-4D97-AF65-F5344CB8AC3E}">
        <p14:creationId xmlns:p14="http://schemas.microsoft.com/office/powerpoint/2010/main" val="1421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3</a:t>
            </a:fld>
            <a:endParaRPr lang="zh-CN" altLang="en-US"/>
          </a:p>
        </p:txBody>
      </p:sp>
    </p:spTree>
    <p:extLst>
      <p:ext uri="{BB962C8B-B14F-4D97-AF65-F5344CB8AC3E}">
        <p14:creationId xmlns:p14="http://schemas.microsoft.com/office/powerpoint/2010/main" val="3880918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30</a:t>
            </a:fld>
            <a:endParaRPr lang="zh-CN" altLang="en-US"/>
          </a:p>
        </p:txBody>
      </p:sp>
    </p:spTree>
    <p:extLst>
      <p:ext uri="{BB962C8B-B14F-4D97-AF65-F5344CB8AC3E}">
        <p14:creationId xmlns:p14="http://schemas.microsoft.com/office/powerpoint/2010/main" val="170418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31</a:t>
            </a:fld>
            <a:endParaRPr lang="zh-CN" altLang="en-US"/>
          </a:p>
        </p:txBody>
      </p:sp>
    </p:spTree>
    <p:extLst>
      <p:ext uri="{BB962C8B-B14F-4D97-AF65-F5344CB8AC3E}">
        <p14:creationId xmlns:p14="http://schemas.microsoft.com/office/powerpoint/2010/main" val="28411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32</a:t>
            </a:fld>
            <a:endParaRPr lang="zh-CN" altLang="en-US"/>
          </a:p>
        </p:txBody>
      </p:sp>
    </p:spTree>
    <p:extLst>
      <p:ext uri="{BB962C8B-B14F-4D97-AF65-F5344CB8AC3E}">
        <p14:creationId xmlns:p14="http://schemas.microsoft.com/office/powerpoint/2010/main" val="1538658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4</a:t>
            </a:fld>
            <a:endParaRPr lang="zh-CN" altLang="en-US"/>
          </a:p>
        </p:txBody>
      </p:sp>
    </p:spTree>
    <p:extLst>
      <p:ext uri="{BB962C8B-B14F-4D97-AF65-F5344CB8AC3E}">
        <p14:creationId xmlns:p14="http://schemas.microsoft.com/office/powerpoint/2010/main" val="829286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5</a:t>
            </a:fld>
            <a:endParaRPr lang="zh-CN" altLang="en-US"/>
          </a:p>
        </p:txBody>
      </p:sp>
    </p:spTree>
    <p:extLst>
      <p:ext uri="{BB962C8B-B14F-4D97-AF65-F5344CB8AC3E}">
        <p14:creationId xmlns:p14="http://schemas.microsoft.com/office/powerpoint/2010/main" val="216505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6</a:t>
            </a:fld>
            <a:endParaRPr lang="zh-CN" altLang="en-US"/>
          </a:p>
        </p:txBody>
      </p:sp>
    </p:spTree>
    <p:extLst>
      <p:ext uri="{BB962C8B-B14F-4D97-AF65-F5344CB8AC3E}">
        <p14:creationId xmlns:p14="http://schemas.microsoft.com/office/powerpoint/2010/main" val="71015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7</a:t>
            </a:fld>
            <a:endParaRPr lang="zh-CN" altLang="en-US"/>
          </a:p>
        </p:txBody>
      </p:sp>
    </p:spTree>
    <p:extLst>
      <p:ext uri="{BB962C8B-B14F-4D97-AF65-F5344CB8AC3E}">
        <p14:creationId xmlns:p14="http://schemas.microsoft.com/office/powerpoint/2010/main" val="286587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8</a:t>
            </a:fld>
            <a:endParaRPr lang="zh-CN" altLang="en-US"/>
          </a:p>
        </p:txBody>
      </p:sp>
    </p:spTree>
    <p:extLst>
      <p:ext uri="{BB962C8B-B14F-4D97-AF65-F5344CB8AC3E}">
        <p14:creationId xmlns:p14="http://schemas.microsoft.com/office/powerpoint/2010/main" val="383043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9</a:t>
            </a:fld>
            <a:endParaRPr lang="zh-CN" altLang="en-US"/>
          </a:p>
        </p:txBody>
      </p:sp>
    </p:spTree>
    <p:extLst>
      <p:ext uri="{BB962C8B-B14F-4D97-AF65-F5344CB8AC3E}">
        <p14:creationId xmlns:p14="http://schemas.microsoft.com/office/powerpoint/2010/main" val="2978071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586118" y="4786626"/>
            <a:ext cx="410853" cy="273844"/>
          </a:xfrm>
          <a:prstGeom prst="rect">
            <a:avLst/>
          </a:prstGeom>
        </p:spPr>
        <p:txBody>
          <a:bodyPr/>
          <a:lstStyle/>
          <a:p>
            <a:fld id="{ECB62A96-75BD-4D1B-A9DE-49026C62D5F2}" type="slidenum">
              <a:rPr lang="zh-CN" altLang="en-US" smtClean="0"/>
              <a:pPr/>
              <a:t>‹#›</a:t>
            </a:fld>
            <a:endParaRPr lang="zh-CN" altLang="en-US"/>
          </a:p>
        </p:txBody>
      </p:sp>
    </p:spTree>
    <p:extLst>
      <p:ext uri="{BB962C8B-B14F-4D97-AF65-F5344CB8AC3E}">
        <p14:creationId xmlns:p14="http://schemas.microsoft.com/office/powerpoint/2010/main" val="286536245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586118" y="4786626"/>
            <a:ext cx="410853" cy="273844"/>
          </a:xfrm>
          <a:prstGeom prst="rect">
            <a:avLst/>
          </a:prstGeom>
        </p:spPr>
        <p:txBody>
          <a:bodyPr/>
          <a:lstStyle/>
          <a:p>
            <a:fld id="{ECB62A96-75BD-4D1B-A9DE-49026C62D5F2}" type="slidenum">
              <a:rPr lang="zh-CN" altLang="en-US" smtClean="0"/>
              <a:pPr/>
              <a:t>‹#›</a:t>
            </a:fld>
            <a:endParaRPr lang="zh-CN" altLang="en-US"/>
          </a:p>
        </p:txBody>
      </p:sp>
    </p:spTree>
    <p:extLst>
      <p:ext uri="{BB962C8B-B14F-4D97-AF65-F5344CB8AC3E}">
        <p14:creationId xmlns:p14="http://schemas.microsoft.com/office/powerpoint/2010/main" val="157022808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586118" y="4786626"/>
            <a:ext cx="410853" cy="273844"/>
          </a:xfrm>
          <a:prstGeom prst="rect">
            <a:avLst/>
          </a:prstGeom>
        </p:spPr>
        <p:txBody>
          <a:bodyPr/>
          <a:lstStyle/>
          <a:p>
            <a:fld id="{ECB62A96-75BD-4D1B-A9DE-49026C62D5F2}" type="slidenum">
              <a:rPr lang="zh-CN" altLang="en-US" smtClean="0"/>
              <a:pPr/>
              <a:t>‹#›</a:t>
            </a:fld>
            <a:endParaRPr lang="zh-CN" altLang="en-US"/>
          </a:p>
        </p:txBody>
      </p:sp>
    </p:spTree>
    <p:extLst>
      <p:ext uri="{BB962C8B-B14F-4D97-AF65-F5344CB8AC3E}">
        <p14:creationId xmlns:p14="http://schemas.microsoft.com/office/powerpoint/2010/main" val="189983038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9144000" cy="4729464"/>
          </a:xfrm>
          <a:prstGeom prst="rect">
            <a:avLst/>
          </a:prstGeom>
        </p:spPr>
      </p:pic>
      <p:pic>
        <p:nvPicPr>
          <p:cNvPr id="4" name="图片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6297" y="51470"/>
            <a:ext cx="3261628" cy="360000"/>
          </a:xfrm>
          <a:prstGeom prst="rect">
            <a:avLst/>
          </a:prstGeom>
        </p:spPr>
      </p:pic>
      <p:sp>
        <p:nvSpPr>
          <p:cNvPr id="3" name="矩形 2"/>
          <p:cNvSpPr/>
          <p:nvPr userDrawn="1"/>
        </p:nvSpPr>
        <p:spPr>
          <a:xfrm>
            <a:off x="2005563" y="4803998"/>
            <a:ext cx="7128792" cy="276999"/>
          </a:xfrm>
          <a:prstGeom prst="rect">
            <a:avLst/>
          </a:prstGeom>
        </p:spPr>
        <p:txBody>
          <a:bodyPr wrap="square">
            <a:spAutoFit/>
          </a:bodyPr>
          <a:lstStyle/>
          <a:p>
            <a:pPr algn="r"/>
            <a:r>
              <a:rPr lang="zh-CN" altLang="en-US" sz="1200" b="1" i="1" u="none" dirty="0">
                <a:solidFill>
                  <a:srgbClr val="FFC000"/>
                </a:solidFill>
                <a:effectLst/>
                <a:latin typeface="楷体" panose="02010609060101010101" pitchFamily="49" charset="-122"/>
                <a:ea typeface="楷体" panose="02010609060101010101" pitchFamily="49" charset="-122"/>
              </a:rPr>
              <a:t>拥抱竞争、成就客户、求变求异、诚信正直、合作共赢、永不言弃</a:t>
            </a:r>
            <a:endParaRPr lang="zh-CN" altLang="en-US" sz="1200" i="1" u="none" dirty="0">
              <a:solidFill>
                <a:srgbClr val="FFC000"/>
              </a:solidFill>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83872684"/>
      </p:ext>
    </p:extLst>
  </p:cSld>
  <p:clrMap bg1="lt1" tx1="dk1" bg2="lt2" tx2="dk2" accent1="accent1" accent2="accent2" accent3="accent3" accent4="accent4" accent5="accent5" accent6="accent6" hlink="hlink" folHlink="folHlink"/>
  <p:sldLayoutIdLst>
    <p:sldLayoutId id="2147483658" r:id="rId1"/>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9144000" cy="4729464"/>
          </a:xfrm>
          <a:prstGeom prst="rect">
            <a:avLst/>
          </a:prstGeom>
        </p:spPr>
      </p:pic>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4038494-FD47-4CE9-8D1D-87FBFEEC4201}" type="slidenum">
              <a:rPr lang="zh-CN" altLang="en-US" smtClean="0"/>
              <a:t>‹#›</a:t>
            </a:fld>
            <a:endParaRPr lang="zh-CN" altLang="en-US"/>
          </a:p>
        </p:txBody>
      </p:sp>
      <p:grpSp>
        <p:nvGrpSpPr>
          <p:cNvPr id="7" name="组合 6"/>
          <p:cNvGrpSpPr/>
          <p:nvPr userDrawn="1"/>
        </p:nvGrpSpPr>
        <p:grpSpPr>
          <a:xfrm>
            <a:off x="8359581" y="163039"/>
            <a:ext cx="784419" cy="620231"/>
            <a:chOff x="8359581" y="163039"/>
            <a:chExt cx="784419" cy="620231"/>
          </a:xfrm>
        </p:grpSpPr>
        <p:sp>
          <p:nvSpPr>
            <p:cNvPr id="8" name="文本框 113"/>
            <p:cNvSpPr txBox="1"/>
            <p:nvPr/>
          </p:nvSpPr>
          <p:spPr>
            <a:xfrm>
              <a:off x="8359581" y="529354"/>
              <a:ext cx="723275" cy="253916"/>
            </a:xfrm>
            <a:prstGeom prst="rect">
              <a:avLst/>
            </a:prstGeom>
            <a:noFill/>
          </p:spPr>
          <p:txBody>
            <a:bodyPr wrap="none" rtlCol="0">
              <a:spAutoFit/>
            </a:bodyPr>
            <a:lstStyle/>
            <a:p>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精测电子</a:t>
              </a:r>
            </a:p>
          </p:txBody>
        </p:sp>
        <p:sp>
          <p:nvSpPr>
            <p:cNvPr id="9" name="矩形 8"/>
            <p:cNvSpPr/>
            <p:nvPr/>
          </p:nvSpPr>
          <p:spPr>
            <a:xfrm>
              <a:off x="9032467" y="339502"/>
              <a:ext cx="111533" cy="3641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r="84826"/>
            <a:stretch/>
          </p:blipFill>
          <p:spPr>
            <a:xfrm>
              <a:off x="8460432" y="163039"/>
              <a:ext cx="593912" cy="432000"/>
            </a:xfrm>
            <a:prstGeom prst="rect">
              <a:avLst/>
            </a:prstGeom>
          </p:spPr>
        </p:pic>
      </p:grpSp>
      <p:sp>
        <p:nvSpPr>
          <p:cNvPr id="12" name="矩形 11"/>
          <p:cNvSpPr/>
          <p:nvPr userDrawn="1"/>
        </p:nvSpPr>
        <p:spPr>
          <a:xfrm>
            <a:off x="2005563" y="4803998"/>
            <a:ext cx="7128792" cy="276999"/>
          </a:xfrm>
          <a:prstGeom prst="rect">
            <a:avLst/>
          </a:prstGeom>
        </p:spPr>
        <p:txBody>
          <a:bodyPr wrap="square">
            <a:spAutoFit/>
          </a:bodyPr>
          <a:lstStyle/>
          <a:p>
            <a:pPr algn="r"/>
            <a:r>
              <a:rPr lang="zh-CN" altLang="en-US" sz="1200" b="1" i="1" u="none" dirty="0">
                <a:solidFill>
                  <a:srgbClr val="FFC000"/>
                </a:solidFill>
                <a:effectLst/>
                <a:latin typeface="楷体" panose="02010609060101010101" pitchFamily="49" charset="-122"/>
                <a:ea typeface="楷体" panose="02010609060101010101" pitchFamily="49" charset="-122"/>
              </a:rPr>
              <a:t>拥抱竞争、成就客户、求变求异、诚信正直、合作共赢、永不言弃</a:t>
            </a:r>
            <a:endParaRPr lang="zh-CN" altLang="en-US" sz="1200" i="1" u="none" dirty="0">
              <a:solidFill>
                <a:srgbClr val="FFC000"/>
              </a:solidFill>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39950871"/>
      </p:ext>
    </p:extLst>
  </p:cSld>
  <p:clrMap bg1="lt1" tx1="dk1" bg2="lt2" tx2="dk2" accent1="accent1" accent2="accent2" accent3="accent3" accent4="accent4" accent5="accent5" accent6="accent6" hlink="hlink" folHlink="folHlink"/>
  <p:sldLayoutIdLst>
    <p:sldLayoutId id="2147483650" r:id="rId1"/>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9144000" cy="4729464"/>
          </a:xfrm>
          <a:prstGeom prst="rect">
            <a:avLst/>
          </a:prstGeom>
        </p:spPr>
      </p:pic>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4038494-FD47-4CE9-8D1D-87FBFEEC4201}" type="slidenum">
              <a:rPr lang="zh-CN" altLang="en-US" smtClean="0"/>
              <a:t>‹#›</a:t>
            </a:fld>
            <a:endParaRPr lang="zh-CN" altLang="en-US"/>
          </a:p>
        </p:txBody>
      </p:sp>
      <p:grpSp>
        <p:nvGrpSpPr>
          <p:cNvPr id="9" name="组合 8"/>
          <p:cNvGrpSpPr/>
          <p:nvPr userDrawn="1"/>
        </p:nvGrpSpPr>
        <p:grpSpPr>
          <a:xfrm>
            <a:off x="467544" y="195534"/>
            <a:ext cx="2880320" cy="463854"/>
            <a:chOff x="467544" y="195534"/>
            <a:chExt cx="2880320" cy="463854"/>
          </a:xfrm>
        </p:grpSpPr>
        <p:cxnSp>
          <p:nvCxnSpPr>
            <p:cNvPr id="10" name="直接连接符 9"/>
            <p:cNvCxnSpPr/>
            <p:nvPr/>
          </p:nvCxnSpPr>
          <p:spPr>
            <a:xfrm>
              <a:off x="467864" y="606048"/>
              <a:ext cx="288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7544" y="659388"/>
              <a:ext cx="28800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r="84826"/>
            <a:stretch/>
          </p:blipFill>
          <p:spPr>
            <a:xfrm>
              <a:off x="483698" y="195534"/>
              <a:ext cx="593912" cy="432000"/>
            </a:xfrm>
            <a:prstGeom prst="rect">
              <a:avLst/>
            </a:prstGeom>
          </p:spPr>
        </p:pic>
      </p:grpSp>
      <p:sp>
        <p:nvSpPr>
          <p:cNvPr id="13" name="矩形 12"/>
          <p:cNvSpPr/>
          <p:nvPr userDrawn="1"/>
        </p:nvSpPr>
        <p:spPr>
          <a:xfrm>
            <a:off x="2005563" y="4803998"/>
            <a:ext cx="7128792" cy="276999"/>
          </a:xfrm>
          <a:prstGeom prst="rect">
            <a:avLst/>
          </a:prstGeom>
        </p:spPr>
        <p:txBody>
          <a:bodyPr wrap="square">
            <a:spAutoFit/>
          </a:bodyPr>
          <a:lstStyle/>
          <a:p>
            <a:pPr algn="r"/>
            <a:r>
              <a:rPr lang="zh-CN" altLang="en-US" sz="1200" b="1" i="1" u="none" dirty="0">
                <a:solidFill>
                  <a:srgbClr val="FFC000"/>
                </a:solidFill>
                <a:effectLst/>
                <a:latin typeface="楷体" panose="02010609060101010101" pitchFamily="49" charset="-122"/>
                <a:ea typeface="楷体" panose="02010609060101010101" pitchFamily="49" charset="-122"/>
              </a:rPr>
              <a:t>拥抱竞争、成就客户、求变求异、诚信正直、合作共赢、永不言弃</a:t>
            </a:r>
            <a:endParaRPr lang="zh-CN" altLang="en-US" sz="1200" i="1" u="none" dirty="0">
              <a:solidFill>
                <a:srgbClr val="FFC000"/>
              </a:solidFill>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28975916"/>
      </p:ext>
    </p:extLst>
  </p:cSld>
  <p:clrMap bg1="lt1" tx1="dk1" bg2="lt2" tx2="dk2" accent1="accent1" accent2="accent2" accent3="accent3" accent4="accent4" accent5="accent5" accent6="accent6" hlink="hlink" folHlink="folHlink"/>
  <p:sldLayoutIdLst>
    <p:sldLayoutId id="2147483662" r:id="rId1"/>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blog.csdn.net/jonathandj/article/details/4163744"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slideLayout" Target="../slideLayouts/slideLayout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2.w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3.w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cnblogs.com/malecrab/p/5572730.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blog.csdn.net/typ2004/article/details/2049233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6217793" y="3117370"/>
            <a:ext cx="2926207" cy="613694"/>
          </a:xfrm>
          <a:prstGeom prst="rect">
            <a:avLst/>
          </a:prstGeom>
        </p:spPr>
        <p:txBody>
          <a:bodyPr wrap="square">
            <a:spAutoFit/>
          </a:bodyPr>
          <a:lstStyle/>
          <a:p>
            <a:pPr>
              <a:lnSpc>
                <a:spcPct val="150000"/>
              </a:lnSpc>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作者：刘银森</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武汉精测电子集团股份有限公司</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PA_文本框 6"/>
          <p:cNvSpPr txBox="1"/>
          <p:nvPr>
            <p:custDataLst>
              <p:tags r:id="rId1"/>
            </p:custDataLst>
          </p:nvPr>
        </p:nvSpPr>
        <p:spPr>
          <a:xfrm>
            <a:off x="358606" y="1770951"/>
            <a:ext cx="7222298"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C++</a:t>
            </a:r>
            <a:r>
              <a:rPr lang="zh-CN" altLang="en-US" sz="3200" b="1" dirty="0">
                <a:solidFill>
                  <a:schemeClr val="bg1"/>
                </a:solidFill>
                <a:latin typeface="微软雅黑" panose="020B0503020204020204" pitchFamily="34" charset="-122"/>
                <a:ea typeface="微软雅黑" panose="020B0503020204020204" pitchFamily="34" charset="-122"/>
              </a:rPr>
              <a:t>重用：源码 </a:t>
            </a:r>
            <a:r>
              <a:rPr lang="en-US" altLang="zh-CN" sz="3200" b="1" dirty="0">
                <a:solidFill>
                  <a:schemeClr val="bg1"/>
                </a:solidFill>
                <a:latin typeface="微软雅黑" panose="020B0503020204020204" pitchFamily="34" charset="-122"/>
                <a:ea typeface="微软雅黑" panose="020B0503020204020204" pitchFamily="34" charset="-122"/>
              </a:rPr>
              <a:t>-&gt; COM -&gt; XPCOM</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cxnSp>
        <p:nvCxnSpPr>
          <p:cNvPr id="11" name="PA_直接连接符 10"/>
          <p:cNvCxnSpPr/>
          <p:nvPr>
            <p:custDataLst>
              <p:tags r:id="rId2"/>
            </p:custDataLst>
          </p:nvPr>
        </p:nvCxnSpPr>
        <p:spPr>
          <a:xfrm>
            <a:off x="6300192" y="3434724"/>
            <a:ext cx="2736304" cy="11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88" y="73278"/>
            <a:ext cx="3261628" cy="360000"/>
          </a:xfrm>
          <a:prstGeom prst="rect">
            <a:avLst/>
          </a:prstGeom>
        </p:spPr>
      </p:pic>
    </p:spTree>
    <p:extLst>
      <p:ext uri="{BB962C8B-B14F-4D97-AF65-F5344CB8AC3E}">
        <p14:creationId xmlns:p14="http://schemas.microsoft.com/office/powerpoint/2010/main" val="3958111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1600" y="258202"/>
            <a:ext cx="3558988" cy="369332"/>
          </a:xfrm>
          <a:prstGeom prst="rect">
            <a:avLst/>
          </a:prstGeom>
        </p:spPr>
        <p:txBody>
          <a:bodyPr wrap="square">
            <a:spAutoFit/>
          </a:bodyPr>
          <a:lstStyle/>
          <a:p>
            <a:r>
              <a:rPr lang="en-US" altLang="zh-CN" b="1" dirty="0">
                <a:solidFill>
                  <a:schemeClr val="tx1">
                    <a:lumMod val="50000"/>
                    <a:lumOff val="50000"/>
                  </a:schemeClr>
                </a:solidFill>
                <a:latin typeface="微软雅黑" pitchFamily="34" charset="-122"/>
                <a:ea typeface="微软雅黑" pitchFamily="34" charset="-122"/>
              </a:rPr>
              <a:t>  </a:t>
            </a:r>
            <a:r>
              <a:rPr lang="zh-CN" altLang="en-US" b="1" dirty="0">
                <a:solidFill>
                  <a:schemeClr val="tx1">
                    <a:lumMod val="50000"/>
                    <a:lumOff val="50000"/>
                  </a:schemeClr>
                </a:solidFill>
                <a:latin typeface="微软雅黑" pitchFamily="34" charset="-122"/>
                <a:ea typeface="微软雅黑" pitchFamily="34" charset="-122"/>
              </a:rPr>
              <a:t>挑战如何解决？</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A9CE27E5-D713-43A9-AC42-BEC32F5C8D36}"/>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8" name="矩形 7">
            <a:extLst>
              <a:ext uri="{FF2B5EF4-FFF2-40B4-BE49-F238E27FC236}">
                <a16:creationId xmlns:a16="http://schemas.microsoft.com/office/drawing/2014/main" id="{07902D39-E924-449E-AE31-7D2C2EBAFB02}"/>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11" name="矩形 10">
            <a:extLst>
              <a:ext uri="{FF2B5EF4-FFF2-40B4-BE49-F238E27FC236}">
                <a16:creationId xmlns:a16="http://schemas.microsoft.com/office/drawing/2014/main" id="{26D08126-B335-40C7-ABF0-9CD1240359D7}"/>
              </a:ext>
            </a:extLst>
          </p:cNvPr>
          <p:cNvSpPr/>
          <p:nvPr/>
        </p:nvSpPr>
        <p:spPr>
          <a:xfrm>
            <a:off x="1331640" y="990677"/>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12" name="文本框 11">
            <a:extLst>
              <a:ext uri="{FF2B5EF4-FFF2-40B4-BE49-F238E27FC236}">
                <a16:creationId xmlns:a16="http://schemas.microsoft.com/office/drawing/2014/main" id="{8A5EF17A-5C57-440B-BEC7-BC45C622FB23}"/>
              </a:ext>
            </a:extLst>
          </p:cNvPr>
          <p:cNvSpPr txBox="1"/>
          <p:nvPr/>
        </p:nvSpPr>
        <p:spPr>
          <a:xfrm>
            <a:off x="1043608" y="1083010"/>
            <a:ext cx="6372257" cy="369332"/>
          </a:xfrm>
          <a:prstGeom prst="rect">
            <a:avLst/>
          </a:prstGeom>
          <a:noFill/>
        </p:spPr>
        <p:txBody>
          <a:bodyPr wrap="none" rtlCol="0">
            <a:spAutoFit/>
          </a:bodyPr>
          <a:lstStyle/>
          <a:p>
            <a:r>
              <a:rPr lang="zh-CN" altLang="en-US" dirty="0"/>
              <a:t>函数调用约定的统一</a:t>
            </a:r>
            <a:r>
              <a:rPr lang="en-US" altLang="zh-CN" dirty="0">
                <a:latin typeface="Arial" panose="020B0604020202020204" pitchFamily="34" charset="0"/>
              </a:rPr>
              <a:t>——</a:t>
            </a:r>
            <a:r>
              <a:rPr lang="zh-CN" altLang="en-US" dirty="0"/>
              <a:t>使用不同编译平台下的相同调用规则</a:t>
            </a:r>
          </a:p>
        </p:txBody>
      </p:sp>
      <p:sp>
        <p:nvSpPr>
          <p:cNvPr id="13" name="文本框 12">
            <a:extLst>
              <a:ext uri="{FF2B5EF4-FFF2-40B4-BE49-F238E27FC236}">
                <a16:creationId xmlns:a16="http://schemas.microsoft.com/office/drawing/2014/main" id="{A3DF84D8-1594-47A0-BAC4-C8279DC220B6}"/>
              </a:ext>
            </a:extLst>
          </p:cNvPr>
          <p:cNvSpPr txBox="1"/>
          <p:nvPr/>
        </p:nvSpPr>
        <p:spPr>
          <a:xfrm>
            <a:off x="1331640" y="2139702"/>
            <a:ext cx="4216539" cy="1200329"/>
          </a:xfrm>
          <a:prstGeom prst="rect">
            <a:avLst/>
          </a:prstGeom>
          <a:noFill/>
        </p:spPr>
        <p:txBody>
          <a:bodyPr wrap="none" rtlCol="0">
            <a:spAutoFit/>
          </a:bodyPr>
          <a:lstStyle/>
          <a:p>
            <a:r>
              <a:rPr lang="en-US" altLang="zh-CN" sz="1200" dirty="0"/>
              <a:t>GCC </a:t>
            </a:r>
            <a:r>
              <a:rPr lang="zh-CN" altLang="en-US" sz="1200" dirty="0"/>
              <a:t>默认调用规则为</a:t>
            </a:r>
            <a:r>
              <a:rPr lang="en-US" altLang="zh-CN" sz="1200" dirty="0" err="1"/>
              <a:t>stdcall</a:t>
            </a:r>
            <a:r>
              <a:rPr lang="zh-CN" altLang="en-US" sz="1200" dirty="0"/>
              <a:t>，</a:t>
            </a:r>
            <a:r>
              <a:rPr lang="en-US" altLang="zh-CN" sz="1200" dirty="0"/>
              <a:t>VC</a:t>
            </a:r>
            <a:r>
              <a:rPr lang="zh-CN" altLang="en-US" sz="1200" dirty="0"/>
              <a:t>编译器默认调用规则为</a:t>
            </a:r>
            <a:r>
              <a:rPr lang="en-US" altLang="zh-CN" sz="1200" dirty="0"/>
              <a:t>_</a:t>
            </a:r>
            <a:r>
              <a:rPr lang="en-US" altLang="zh-CN" sz="1200" dirty="0" err="1"/>
              <a:t>cdecl</a:t>
            </a:r>
            <a:endParaRPr lang="en-US" altLang="zh-CN" sz="1200" dirty="0"/>
          </a:p>
          <a:p>
            <a:endParaRPr lang="en-US" altLang="zh-CN" sz="1200" dirty="0"/>
          </a:p>
          <a:p>
            <a:endParaRPr lang="en-US" altLang="zh-CN" sz="1200" dirty="0"/>
          </a:p>
          <a:p>
            <a:r>
              <a:rPr lang="en-US" altLang="zh-CN" sz="1200" dirty="0">
                <a:hlinkClick r:id="rId3"/>
              </a:rPr>
              <a:t>https://blog.csdn.net/jonathandj/article/details/4163744</a:t>
            </a:r>
            <a:endParaRPr lang="en-US" altLang="zh-CN" sz="1200" dirty="0"/>
          </a:p>
          <a:p>
            <a:endParaRPr lang="en-US" altLang="zh-CN" sz="1200" dirty="0"/>
          </a:p>
          <a:p>
            <a:endParaRPr lang="en-US" altLang="zh-CN" sz="1200" dirty="0"/>
          </a:p>
        </p:txBody>
      </p:sp>
    </p:spTree>
    <p:extLst>
      <p:ext uri="{BB962C8B-B14F-4D97-AF65-F5344CB8AC3E}">
        <p14:creationId xmlns:p14="http://schemas.microsoft.com/office/powerpoint/2010/main" val="1060917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1600" y="258202"/>
            <a:ext cx="3558988" cy="369332"/>
          </a:xfrm>
          <a:prstGeom prst="rect">
            <a:avLst/>
          </a:prstGeom>
        </p:spPr>
        <p:txBody>
          <a:bodyPr wrap="square">
            <a:spAutoFit/>
          </a:bodyPr>
          <a:lstStyle/>
          <a:p>
            <a:r>
              <a:rPr lang="en-US" altLang="zh-CN" b="1" dirty="0">
                <a:solidFill>
                  <a:schemeClr val="tx1">
                    <a:lumMod val="50000"/>
                    <a:lumOff val="50000"/>
                  </a:schemeClr>
                </a:solidFill>
                <a:latin typeface="微软雅黑" pitchFamily="34" charset="-122"/>
                <a:ea typeface="微软雅黑" pitchFamily="34" charset="-122"/>
              </a:rPr>
              <a:t>  </a:t>
            </a:r>
            <a:r>
              <a:rPr lang="zh-CN" altLang="en-US" b="1" dirty="0">
                <a:solidFill>
                  <a:schemeClr val="tx1">
                    <a:lumMod val="50000"/>
                    <a:lumOff val="50000"/>
                  </a:schemeClr>
                </a:solidFill>
                <a:latin typeface="微软雅黑" pitchFamily="34" charset="-122"/>
                <a:ea typeface="微软雅黑" pitchFamily="34" charset="-122"/>
              </a:rPr>
              <a:t>挑战如何解决？</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A9CE27E5-D713-43A9-AC42-BEC32F5C8D36}"/>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8" name="矩形 7">
            <a:extLst>
              <a:ext uri="{FF2B5EF4-FFF2-40B4-BE49-F238E27FC236}">
                <a16:creationId xmlns:a16="http://schemas.microsoft.com/office/drawing/2014/main" id="{07902D39-E924-449E-AE31-7D2C2EBAFB02}"/>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9" name="矩形 8">
            <a:extLst>
              <a:ext uri="{FF2B5EF4-FFF2-40B4-BE49-F238E27FC236}">
                <a16:creationId xmlns:a16="http://schemas.microsoft.com/office/drawing/2014/main" id="{E32C3137-930B-45E1-A23C-7F5A9028F12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10" name="矩形 9">
            <a:extLst>
              <a:ext uri="{FF2B5EF4-FFF2-40B4-BE49-F238E27FC236}">
                <a16:creationId xmlns:a16="http://schemas.microsoft.com/office/drawing/2014/main" id="{843F37FF-3F95-4CB3-AFB7-B83BB95A7E51}"/>
              </a:ext>
            </a:extLst>
          </p:cNvPr>
          <p:cNvSpPr/>
          <p:nvPr/>
        </p:nvSpPr>
        <p:spPr>
          <a:xfrm>
            <a:off x="827584" y="701181"/>
            <a:ext cx="4678916" cy="369332"/>
          </a:xfrm>
          <a:prstGeom prst="rect">
            <a:avLst/>
          </a:prstGeom>
        </p:spPr>
        <p:txBody>
          <a:bodyPr wrap="square">
            <a:spAutoFit/>
          </a:bodyPr>
          <a:lstStyle/>
          <a:p>
            <a:endParaRPr lang="zh-CN" altLang="en-US" dirty="0"/>
          </a:p>
        </p:txBody>
      </p:sp>
      <p:sp>
        <p:nvSpPr>
          <p:cNvPr id="14" name="文本框 13">
            <a:extLst>
              <a:ext uri="{FF2B5EF4-FFF2-40B4-BE49-F238E27FC236}">
                <a16:creationId xmlns:a16="http://schemas.microsoft.com/office/drawing/2014/main" id="{B0F8E545-3004-4DFE-B21D-34B8C373C6AA}"/>
              </a:ext>
            </a:extLst>
          </p:cNvPr>
          <p:cNvSpPr txBox="1"/>
          <p:nvPr/>
        </p:nvSpPr>
        <p:spPr>
          <a:xfrm>
            <a:off x="1043608" y="791875"/>
            <a:ext cx="5328592" cy="369332"/>
          </a:xfrm>
          <a:prstGeom prst="rect">
            <a:avLst/>
          </a:prstGeom>
          <a:noFill/>
        </p:spPr>
        <p:txBody>
          <a:bodyPr wrap="square" rtlCol="0">
            <a:spAutoFit/>
          </a:bodyPr>
          <a:lstStyle/>
          <a:p>
            <a:r>
              <a:rPr lang="zh-CN" altLang="en-US" dirty="0"/>
              <a:t>接口扩展如何保持前后兼容性</a:t>
            </a:r>
            <a:r>
              <a:rPr lang="en-US" altLang="zh-CN" dirty="0">
                <a:latin typeface="Arial" panose="020B0604020202020204" pitchFamily="34" charset="0"/>
              </a:rPr>
              <a:t>——</a:t>
            </a:r>
            <a:r>
              <a:rPr lang="zh-CN" altLang="en-US" dirty="0"/>
              <a:t>接口继承或新增</a:t>
            </a:r>
          </a:p>
        </p:txBody>
      </p:sp>
      <p:sp>
        <p:nvSpPr>
          <p:cNvPr id="15" name="文本框 14">
            <a:extLst>
              <a:ext uri="{FF2B5EF4-FFF2-40B4-BE49-F238E27FC236}">
                <a16:creationId xmlns:a16="http://schemas.microsoft.com/office/drawing/2014/main" id="{2E50FC54-C150-4394-B5F9-F152B8F54AF1}"/>
              </a:ext>
            </a:extLst>
          </p:cNvPr>
          <p:cNvSpPr txBox="1"/>
          <p:nvPr/>
        </p:nvSpPr>
        <p:spPr>
          <a:xfrm>
            <a:off x="1303711" y="1204462"/>
            <a:ext cx="6436641" cy="3231654"/>
          </a:xfrm>
          <a:prstGeom prst="rect">
            <a:avLst/>
          </a:prstGeom>
          <a:noFill/>
        </p:spPr>
        <p:txBody>
          <a:bodyPr wrap="square" rtlCol="0">
            <a:spAutoFit/>
          </a:bodyPr>
          <a:lstStyle/>
          <a:p>
            <a:r>
              <a:rPr lang="zh-CN" altLang="en-US" sz="1200" dirty="0"/>
              <a:t>想要扩展接口的两个直观想法：</a:t>
            </a:r>
            <a:endParaRPr lang="en-US" altLang="zh-CN" sz="1200" dirty="0"/>
          </a:p>
          <a:p>
            <a:endParaRPr lang="en-US" altLang="zh-CN" sz="1200" dirty="0"/>
          </a:p>
          <a:p>
            <a:r>
              <a:rPr lang="en-US" altLang="zh-CN" sz="1200" dirty="0"/>
              <a:t>1</a:t>
            </a:r>
            <a:r>
              <a:rPr lang="zh-CN" altLang="zh-CN" sz="1200" dirty="0"/>
              <a:t>）改变接口类定义</a:t>
            </a:r>
          </a:p>
          <a:p>
            <a:r>
              <a:rPr lang="zh-CN" altLang="zh-CN" sz="1200" dirty="0"/>
              <a:t>可在原接口定义最后追加新的纯虚函数接口定义（按虚表中的布局，会被追加到最后），这样不影响老的应用使用新的库，因其对新增内容是忽略的，但是期待新接口的新程序使用老的库，会发生崩溃！</a:t>
            </a:r>
          </a:p>
          <a:p>
            <a:r>
              <a:rPr lang="zh-CN" altLang="zh-CN" sz="1200" dirty="0"/>
              <a:t> </a:t>
            </a:r>
          </a:p>
          <a:p>
            <a:r>
              <a:rPr lang="en-US" altLang="zh-CN" sz="1200" dirty="0"/>
              <a:t>2</a:t>
            </a:r>
            <a:r>
              <a:rPr lang="zh-CN" altLang="zh-CN" sz="1200" dirty="0"/>
              <a:t>）不改变原接口类定义，让实现类暴露多个接口</a:t>
            </a:r>
          </a:p>
          <a:p>
            <a:pPr fontAlgn="ctr"/>
            <a:r>
              <a:rPr lang="zh-CN" altLang="zh-CN" sz="1200" dirty="0"/>
              <a:t>设计一个新的接口类，让其继承原老的接口类，在新接口类中增加新的接口，并由实现类来实现，在使用时依赖</a:t>
            </a:r>
            <a:r>
              <a:rPr lang="en-US" altLang="zh-CN" sz="1200" dirty="0"/>
              <a:t>RTTI</a:t>
            </a:r>
            <a:r>
              <a:rPr lang="zh-CN" altLang="zh-CN" sz="1200" dirty="0"/>
              <a:t>技术进行类型指针强转为新接口类指针使用新接口功能，老的用户不用修改；</a:t>
            </a:r>
            <a:r>
              <a:rPr lang="zh-CN" altLang="en-US" sz="1200" dirty="0"/>
              <a:t>（</a:t>
            </a:r>
            <a:r>
              <a:rPr lang="en-US" altLang="zh-CN" sz="1200" dirty="0"/>
              <a:t> RTTI</a:t>
            </a:r>
            <a:r>
              <a:rPr lang="zh-CN" altLang="en-US" sz="1200" dirty="0"/>
              <a:t>此处指利用了</a:t>
            </a:r>
            <a:r>
              <a:rPr lang="en-US" altLang="zh-CN" sz="1200" dirty="0" err="1"/>
              <a:t>dynamic_cast</a:t>
            </a:r>
            <a:r>
              <a:rPr lang="en-US" altLang="zh-CN" sz="1200" dirty="0"/>
              <a:t>&lt;&gt;</a:t>
            </a:r>
            <a:r>
              <a:rPr lang="zh-CN" altLang="en-US" sz="1200" dirty="0"/>
              <a:t>操作）</a:t>
            </a:r>
            <a:endParaRPr lang="en-US" altLang="zh-CN" sz="1200" dirty="0"/>
          </a:p>
          <a:p>
            <a:pPr fontAlgn="ctr"/>
            <a:endParaRPr lang="zh-CN" altLang="zh-CN" sz="1200" dirty="0"/>
          </a:p>
          <a:p>
            <a:pPr fontAlgn="ctr"/>
            <a:r>
              <a:rPr lang="zh-CN" altLang="zh-CN" sz="1200" dirty="0"/>
              <a:t>设计一个新的接口类，不继承原老的接口类，而新的接口类中增加新的接口，而新的实现类继承这两个接口类，使用时通过</a:t>
            </a:r>
            <a:r>
              <a:rPr lang="en-US" altLang="zh-CN" sz="1200" dirty="0"/>
              <a:t>RTTI</a:t>
            </a:r>
            <a:r>
              <a:rPr lang="zh-CN" altLang="zh-CN" sz="1200" dirty="0"/>
              <a:t>技术进行类型指针强转为新的接口类使用新接口功能，老的用户不用修改；</a:t>
            </a:r>
            <a:r>
              <a:rPr lang="zh-CN" altLang="en-US" sz="1200" dirty="0"/>
              <a:t>（</a:t>
            </a:r>
            <a:r>
              <a:rPr lang="en-US" altLang="zh-CN" sz="1200" dirty="0"/>
              <a:t> RTTI</a:t>
            </a:r>
            <a:r>
              <a:rPr lang="zh-CN" altLang="en-US" sz="1200" dirty="0"/>
              <a:t>此处指利用了</a:t>
            </a:r>
            <a:r>
              <a:rPr lang="en-US" altLang="zh-CN" sz="1200" dirty="0" err="1"/>
              <a:t>dynamic_cast</a:t>
            </a:r>
            <a:r>
              <a:rPr lang="en-US" altLang="zh-CN" sz="1200" dirty="0"/>
              <a:t>&lt;&gt;</a:t>
            </a:r>
            <a:r>
              <a:rPr lang="zh-CN" altLang="en-US" sz="1200" dirty="0"/>
              <a:t>操作）</a:t>
            </a:r>
            <a:endParaRPr lang="en-US" altLang="zh-CN" sz="1200" dirty="0"/>
          </a:p>
          <a:p>
            <a:pPr fontAlgn="ctr"/>
            <a:endParaRPr lang="zh-CN" altLang="zh-CN" sz="1200" dirty="0"/>
          </a:p>
          <a:p>
            <a:endParaRPr lang="en-US" altLang="zh-CN" sz="1200" dirty="0"/>
          </a:p>
        </p:txBody>
      </p:sp>
    </p:spTree>
    <p:extLst>
      <p:ext uri="{BB962C8B-B14F-4D97-AF65-F5344CB8AC3E}">
        <p14:creationId xmlns:p14="http://schemas.microsoft.com/office/powerpoint/2010/main" val="1076667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1600" y="258202"/>
            <a:ext cx="3558988" cy="369332"/>
          </a:xfrm>
          <a:prstGeom prst="rect">
            <a:avLst/>
          </a:prstGeom>
        </p:spPr>
        <p:txBody>
          <a:bodyPr wrap="square">
            <a:spAutoFit/>
          </a:bodyPr>
          <a:lstStyle/>
          <a:p>
            <a:r>
              <a:rPr lang="en-US" altLang="zh-CN" b="1" dirty="0">
                <a:solidFill>
                  <a:schemeClr val="tx1">
                    <a:lumMod val="50000"/>
                    <a:lumOff val="50000"/>
                  </a:schemeClr>
                </a:solidFill>
                <a:latin typeface="微软雅黑" pitchFamily="34" charset="-122"/>
                <a:ea typeface="微软雅黑" pitchFamily="34" charset="-122"/>
              </a:rPr>
              <a:t>  </a:t>
            </a:r>
            <a:r>
              <a:rPr lang="zh-CN" altLang="en-US" b="1" dirty="0">
                <a:solidFill>
                  <a:schemeClr val="tx1">
                    <a:lumMod val="50000"/>
                    <a:lumOff val="50000"/>
                  </a:schemeClr>
                </a:solidFill>
                <a:latin typeface="微软雅黑" pitchFamily="34" charset="-122"/>
                <a:ea typeface="微软雅黑" pitchFamily="34" charset="-122"/>
              </a:rPr>
              <a:t>挑战如何解决？</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A9CE27E5-D713-43A9-AC42-BEC32F5C8D36}"/>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8" name="矩形 7">
            <a:extLst>
              <a:ext uri="{FF2B5EF4-FFF2-40B4-BE49-F238E27FC236}">
                <a16:creationId xmlns:a16="http://schemas.microsoft.com/office/drawing/2014/main" id="{07902D39-E924-449E-AE31-7D2C2EBAFB02}"/>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9" name="矩形 8">
            <a:extLst>
              <a:ext uri="{FF2B5EF4-FFF2-40B4-BE49-F238E27FC236}">
                <a16:creationId xmlns:a16="http://schemas.microsoft.com/office/drawing/2014/main" id="{E32C3137-930B-45E1-A23C-7F5A9028F12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10" name="矩形 9">
            <a:extLst>
              <a:ext uri="{FF2B5EF4-FFF2-40B4-BE49-F238E27FC236}">
                <a16:creationId xmlns:a16="http://schemas.microsoft.com/office/drawing/2014/main" id="{843F37FF-3F95-4CB3-AFB7-B83BB95A7E51}"/>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14" name="文本框 13">
            <a:extLst>
              <a:ext uri="{FF2B5EF4-FFF2-40B4-BE49-F238E27FC236}">
                <a16:creationId xmlns:a16="http://schemas.microsoft.com/office/drawing/2014/main" id="{B0F8E545-3004-4DFE-B21D-34B8C373C6AA}"/>
              </a:ext>
            </a:extLst>
          </p:cNvPr>
          <p:cNvSpPr txBox="1"/>
          <p:nvPr/>
        </p:nvSpPr>
        <p:spPr>
          <a:xfrm>
            <a:off x="1043608" y="791875"/>
            <a:ext cx="6048672" cy="369332"/>
          </a:xfrm>
          <a:prstGeom prst="rect">
            <a:avLst/>
          </a:prstGeom>
          <a:noFill/>
        </p:spPr>
        <p:txBody>
          <a:bodyPr wrap="square" rtlCol="0">
            <a:spAutoFit/>
          </a:bodyPr>
          <a:lstStyle/>
          <a:p>
            <a:r>
              <a:rPr lang="zh-CN" altLang="zh-CN" dirty="0"/>
              <a:t>对</a:t>
            </a:r>
            <a:r>
              <a:rPr lang="zh-CN" altLang="en-US" dirty="0"/>
              <a:t>解决兼容问题时</a:t>
            </a:r>
            <a:r>
              <a:rPr lang="en-US" altLang="zh-CN" dirty="0"/>
              <a:t>RTTI</a:t>
            </a:r>
            <a:r>
              <a:rPr lang="zh-CN" altLang="zh-CN" dirty="0"/>
              <a:t>技术的改进</a:t>
            </a:r>
            <a:r>
              <a:rPr lang="en-US" altLang="zh-CN" dirty="0">
                <a:latin typeface="Arial" panose="020B0604020202020204" pitchFamily="34" charset="0"/>
              </a:rPr>
              <a:t>——</a:t>
            </a:r>
            <a:r>
              <a:rPr lang="zh-CN" altLang="en-US" dirty="0"/>
              <a:t>接口查询方法</a:t>
            </a:r>
          </a:p>
        </p:txBody>
      </p:sp>
      <p:sp>
        <p:nvSpPr>
          <p:cNvPr id="15" name="文本框 14">
            <a:extLst>
              <a:ext uri="{FF2B5EF4-FFF2-40B4-BE49-F238E27FC236}">
                <a16:creationId xmlns:a16="http://schemas.microsoft.com/office/drawing/2014/main" id="{2E50FC54-C150-4394-B5F9-F152B8F54AF1}"/>
              </a:ext>
            </a:extLst>
          </p:cNvPr>
          <p:cNvSpPr txBox="1"/>
          <p:nvPr/>
        </p:nvSpPr>
        <p:spPr>
          <a:xfrm>
            <a:off x="1303711" y="1234079"/>
            <a:ext cx="6292625" cy="2123658"/>
          </a:xfrm>
          <a:prstGeom prst="rect">
            <a:avLst/>
          </a:prstGeom>
          <a:noFill/>
        </p:spPr>
        <p:txBody>
          <a:bodyPr wrap="square" rtlCol="0">
            <a:spAutoFit/>
          </a:bodyPr>
          <a:lstStyle/>
          <a:p>
            <a:r>
              <a:rPr lang="zh-CN" altLang="en-US" sz="1200" dirty="0"/>
              <a:t>前述</a:t>
            </a:r>
            <a:r>
              <a:rPr lang="zh-CN" altLang="zh-CN" sz="1200" dirty="0"/>
              <a:t>第二种方法解决了老用户使用新库的兼容性问题，也解决了新用户如果误用了老的库，也不会出现问题；</a:t>
            </a:r>
            <a:r>
              <a:rPr lang="zh-CN" altLang="en-US" sz="1200" dirty="0"/>
              <a:t>但</a:t>
            </a:r>
            <a:r>
              <a:rPr lang="en-US" altLang="zh-CN" sz="1200" dirty="0"/>
              <a:t>RTTI</a:t>
            </a:r>
            <a:r>
              <a:rPr lang="zh-CN" altLang="en-US" sz="1200" dirty="0"/>
              <a:t>技术也与编译器紧密关联，使用</a:t>
            </a:r>
            <a:r>
              <a:rPr lang="en-US" altLang="zh-CN" sz="1200" dirty="0"/>
              <a:t>RTTI</a:t>
            </a:r>
            <a:r>
              <a:rPr lang="zh-CN" altLang="en-US" sz="1200" dirty="0"/>
              <a:t>也即对编译器产生了依赖；</a:t>
            </a:r>
            <a:endParaRPr lang="en-US" altLang="zh-CN" sz="1200" dirty="0"/>
          </a:p>
          <a:p>
            <a:endParaRPr lang="en-US" altLang="zh-CN" sz="1200" dirty="0"/>
          </a:p>
          <a:p>
            <a:r>
              <a:rPr lang="zh-CN" altLang="en-US" sz="1200" dirty="0"/>
              <a:t>导出接口中提供一个专门用于匹配构造出指向指定接口类型指针的方法，并通过不同对象实现类实现其支持的转换：</a:t>
            </a:r>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p:txBody>
      </p:sp>
      <p:pic>
        <p:nvPicPr>
          <p:cNvPr id="2" name="图片 1">
            <a:extLst>
              <a:ext uri="{FF2B5EF4-FFF2-40B4-BE49-F238E27FC236}">
                <a16:creationId xmlns:a16="http://schemas.microsoft.com/office/drawing/2014/main" id="{1E355B41-7ADD-49B6-97AE-C6E76C276441}"/>
              </a:ext>
            </a:extLst>
          </p:cNvPr>
          <p:cNvPicPr>
            <a:picLocks noChangeAspect="1"/>
          </p:cNvPicPr>
          <p:nvPr/>
        </p:nvPicPr>
        <p:blipFill>
          <a:blip r:embed="rId3"/>
          <a:stretch>
            <a:fillRect/>
          </a:stretch>
        </p:blipFill>
        <p:spPr>
          <a:xfrm>
            <a:off x="1727684" y="2395188"/>
            <a:ext cx="5688632" cy="1956437"/>
          </a:xfrm>
          <a:prstGeom prst="rect">
            <a:avLst/>
          </a:prstGeom>
        </p:spPr>
      </p:pic>
    </p:spTree>
    <p:extLst>
      <p:ext uri="{BB962C8B-B14F-4D97-AF65-F5344CB8AC3E}">
        <p14:creationId xmlns:p14="http://schemas.microsoft.com/office/powerpoint/2010/main" val="2159921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1600" y="258202"/>
            <a:ext cx="3558988" cy="369332"/>
          </a:xfrm>
          <a:prstGeom prst="rect">
            <a:avLst/>
          </a:prstGeom>
        </p:spPr>
        <p:txBody>
          <a:bodyPr wrap="square">
            <a:spAutoFit/>
          </a:bodyPr>
          <a:lstStyle/>
          <a:p>
            <a:r>
              <a:rPr lang="en-US" altLang="zh-CN" b="1" dirty="0">
                <a:solidFill>
                  <a:schemeClr val="tx1">
                    <a:lumMod val="50000"/>
                    <a:lumOff val="50000"/>
                  </a:schemeClr>
                </a:solidFill>
                <a:latin typeface="微软雅黑" pitchFamily="34" charset="-122"/>
                <a:ea typeface="微软雅黑" pitchFamily="34" charset="-122"/>
              </a:rPr>
              <a:t>  </a:t>
            </a:r>
            <a:r>
              <a:rPr lang="zh-CN" altLang="en-US" b="1" dirty="0">
                <a:solidFill>
                  <a:schemeClr val="tx1">
                    <a:lumMod val="50000"/>
                    <a:lumOff val="50000"/>
                  </a:schemeClr>
                </a:solidFill>
                <a:latin typeface="微软雅黑" pitchFamily="34" charset="-122"/>
                <a:ea typeface="微软雅黑" pitchFamily="34" charset="-122"/>
              </a:rPr>
              <a:t>挑战如何解决？</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A9CE27E5-D713-43A9-AC42-BEC32F5C8D36}"/>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8" name="矩形 7">
            <a:extLst>
              <a:ext uri="{FF2B5EF4-FFF2-40B4-BE49-F238E27FC236}">
                <a16:creationId xmlns:a16="http://schemas.microsoft.com/office/drawing/2014/main" id="{07902D39-E924-449E-AE31-7D2C2EBAFB02}"/>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9" name="矩形 8">
            <a:extLst>
              <a:ext uri="{FF2B5EF4-FFF2-40B4-BE49-F238E27FC236}">
                <a16:creationId xmlns:a16="http://schemas.microsoft.com/office/drawing/2014/main" id="{E32C3137-930B-45E1-A23C-7F5A9028F12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10" name="矩形 9">
            <a:extLst>
              <a:ext uri="{FF2B5EF4-FFF2-40B4-BE49-F238E27FC236}">
                <a16:creationId xmlns:a16="http://schemas.microsoft.com/office/drawing/2014/main" id="{843F37FF-3F95-4CB3-AFB7-B83BB95A7E51}"/>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14" name="文本框 13">
            <a:extLst>
              <a:ext uri="{FF2B5EF4-FFF2-40B4-BE49-F238E27FC236}">
                <a16:creationId xmlns:a16="http://schemas.microsoft.com/office/drawing/2014/main" id="{B0F8E545-3004-4DFE-B21D-34B8C373C6AA}"/>
              </a:ext>
            </a:extLst>
          </p:cNvPr>
          <p:cNvSpPr txBox="1"/>
          <p:nvPr/>
        </p:nvSpPr>
        <p:spPr>
          <a:xfrm>
            <a:off x="1043608" y="791875"/>
            <a:ext cx="6048672" cy="369332"/>
          </a:xfrm>
          <a:prstGeom prst="rect">
            <a:avLst/>
          </a:prstGeom>
          <a:noFill/>
        </p:spPr>
        <p:txBody>
          <a:bodyPr wrap="square" rtlCol="0">
            <a:spAutoFit/>
          </a:bodyPr>
          <a:lstStyle/>
          <a:p>
            <a:r>
              <a:rPr lang="zh-CN" altLang="en-US" dirty="0"/>
              <a:t>接口实现对象的资源管理</a:t>
            </a:r>
            <a:r>
              <a:rPr lang="en-US" altLang="zh-CN" dirty="0">
                <a:latin typeface="Arial" panose="020B0604020202020204" pitchFamily="34" charset="0"/>
              </a:rPr>
              <a:t>——</a:t>
            </a:r>
            <a:r>
              <a:rPr lang="zh-CN" altLang="en-US" dirty="0"/>
              <a:t>引用计数</a:t>
            </a:r>
          </a:p>
        </p:txBody>
      </p:sp>
      <p:sp>
        <p:nvSpPr>
          <p:cNvPr id="15" name="文本框 14">
            <a:extLst>
              <a:ext uri="{FF2B5EF4-FFF2-40B4-BE49-F238E27FC236}">
                <a16:creationId xmlns:a16="http://schemas.microsoft.com/office/drawing/2014/main" id="{2E50FC54-C150-4394-B5F9-F152B8F54AF1}"/>
              </a:ext>
            </a:extLst>
          </p:cNvPr>
          <p:cNvSpPr txBox="1"/>
          <p:nvPr/>
        </p:nvSpPr>
        <p:spPr>
          <a:xfrm>
            <a:off x="1303711" y="1234079"/>
            <a:ext cx="6292625" cy="2492990"/>
          </a:xfrm>
          <a:prstGeom prst="rect">
            <a:avLst/>
          </a:prstGeom>
          <a:noFill/>
        </p:spPr>
        <p:txBody>
          <a:bodyPr wrap="square" rtlCol="0">
            <a:spAutoFit/>
          </a:bodyPr>
          <a:lstStyle/>
          <a:p>
            <a:r>
              <a:rPr lang="zh-CN" altLang="en-US" sz="1200" dirty="0"/>
              <a:t>因前述将接口实现对象的构造及析构都以独立的接口方法暴露了出来，对于不同的使用对象</a:t>
            </a:r>
            <a:endParaRPr lang="en-US" altLang="zh-CN" sz="1200" dirty="0"/>
          </a:p>
          <a:p>
            <a:r>
              <a:rPr lang="zh-CN" altLang="en-US" sz="1200" dirty="0"/>
              <a:t>，并不知道实现对象的实例的存在情况，可能存在多次构造或者多次析构的情况；</a:t>
            </a:r>
            <a:endParaRPr lang="en-US" altLang="zh-CN" sz="1200" dirty="0"/>
          </a:p>
          <a:p>
            <a:endParaRPr lang="en-US" altLang="zh-CN" sz="1200" dirty="0"/>
          </a:p>
          <a:p>
            <a:r>
              <a:rPr lang="zh-CN" altLang="en-US" sz="1200" dirty="0"/>
              <a:t>在构造和析构方法中引入引用计数，以判断实现对象真正该被构造或析构的时机，这样对于</a:t>
            </a:r>
            <a:endParaRPr lang="en-US" altLang="zh-CN" sz="1200" dirty="0"/>
          </a:p>
          <a:p>
            <a:r>
              <a:rPr lang="zh-CN" altLang="en-US" sz="1200" dirty="0"/>
              <a:t>每个接口指针的使用者来说，其对一个接口的使用范式都是相同的，及调用构造方法，再调用析构方法，不用担心对象实体的真正生命周期问题；</a:t>
            </a:r>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p:txBody>
      </p:sp>
      <p:pic>
        <p:nvPicPr>
          <p:cNvPr id="3" name="图片 2">
            <a:extLst>
              <a:ext uri="{FF2B5EF4-FFF2-40B4-BE49-F238E27FC236}">
                <a16:creationId xmlns:a16="http://schemas.microsoft.com/office/drawing/2014/main" id="{F52B131E-ED84-4A86-8621-2F065E381E5A}"/>
              </a:ext>
            </a:extLst>
          </p:cNvPr>
          <p:cNvPicPr>
            <a:picLocks noChangeAspect="1"/>
          </p:cNvPicPr>
          <p:nvPr/>
        </p:nvPicPr>
        <p:blipFill>
          <a:blip r:embed="rId3"/>
          <a:stretch>
            <a:fillRect/>
          </a:stretch>
        </p:blipFill>
        <p:spPr>
          <a:xfrm>
            <a:off x="1403648" y="2571750"/>
            <a:ext cx="6120680" cy="1944216"/>
          </a:xfrm>
          <a:prstGeom prst="rect">
            <a:avLst/>
          </a:prstGeom>
        </p:spPr>
      </p:pic>
    </p:spTree>
    <p:extLst>
      <p:ext uri="{BB962C8B-B14F-4D97-AF65-F5344CB8AC3E}">
        <p14:creationId xmlns:p14="http://schemas.microsoft.com/office/powerpoint/2010/main" val="2777910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344910" y="1309653"/>
            <a:ext cx="4320000"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054487"/>
                </a:solidFill>
                <a:effectLst/>
                <a:uLnTx/>
                <a:uFillTx/>
                <a:latin typeface="Adobe Gothic Std B" pitchFamily="34" charset="-128"/>
                <a:ea typeface="Adobe Gothic Std B" pitchFamily="34" charset="-128"/>
                <a:cs typeface="+mn-cs"/>
              </a:rPr>
              <a:t>Part 2</a:t>
            </a:r>
            <a:endParaRPr kumimoji="0" lang="zh-CN" altLang="en-US" sz="9600" b="0" i="0" u="none" strike="noStrike" kern="1200" cap="none" spc="0" normalizeH="0" baseline="0" noProof="0" dirty="0">
              <a:ln>
                <a:noFill/>
              </a:ln>
              <a:solidFill>
                <a:srgbClr val="054487"/>
              </a:solidFill>
              <a:effectLst/>
              <a:uLnTx/>
              <a:uFillTx/>
              <a:latin typeface="Adobe Gothic Std B" pitchFamily="34" charset="-128"/>
              <a:ea typeface="宋体" panose="02010600030101010101" pitchFamily="2" charset="-122"/>
              <a:cs typeface="+mn-cs"/>
            </a:endParaRPr>
          </a:p>
        </p:txBody>
      </p:sp>
      <p:sp>
        <p:nvSpPr>
          <p:cNvPr id="13" name="Rectangle 22"/>
          <p:cNvSpPr>
            <a:spLocks noChangeArrowheads="1"/>
          </p:cNvSpPr>
          <p:nvPr/>
        </p:nvSpPr>
        <p:spPr bwMode="auto">
          <a:xfrm>
            <a:off x="3308050" y="2749356"/>
            <a:ext cx="4356860" cy="76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lnSpc>
                <a:spcPct val="120000"/>
              </a:lnSpc>
              <a:defRPr/>
            </a:pPr>
            <a:r>
              <a:rPr lang="en-US" altLang="zh-CN" sz="4000" b="1" dirty="0">
                <a:solidFill>
                  <a:srgbClr val="054487"/>
                </a:solidFill>
                <a:latin typeface="微软雅黑" pitchFamily="34" charset="-122"/>
                <a:ea typeface="微软雅黑" pitchFamily="34" charset="-122"/>
              </a:rPr>
              <a:t>COM</a:t>
            </a:r>
            <a:endParaRPr kumimoji="0" lang="zh-CN" altLang="en-US" sz="4000" b="1" i="0" u="none" strike="noStrike" kern="1200" cap="none" spc="0" normalizeH="0" baseline="0" noProof="0" dirty="0">
              <a:ln>
                <a:noFill/>
              </a:ln>
              <a:solidFill>
                <a:srgbClr val="054487"/>
              </a:solidFill>
              <a:effectLst/>
              <a:uLnTx/>
              <a:uFillTx/>
              <a:latin typeface="微软雅黑" pitchFamily="34" charset="-122"/>
              <a:ea typeface="微软雅黑" pitchFamily="34" charset="-122"/>
              <a:cs typeface="+mn-cs"/>
            </a:endParaRPr>
          </a:p>
        </p:txBody>
      </p:sp>
      <p:cxnSp>
        <p:nvCxnSpPr>
          <p:cNvPr id="14" name="直接连接符 13"/>
          <p:cNvCxnSpPr/>
          <p:nvPr/>
        </p:nvCxnSpPr>
        <p:spPr>
          <a:xfrm>
            <a:off x="3344910" y="2749356"/>
            <a:ext cx="4320000" cy="0"/>
          </a:xfrm>
          <a:prstGeom prst="line">
            <a:avLst/>
          </a:prstGeom>
          <a:ln w="12700">
            <a:solidFill>
              <a:srgbClr val="054487"/>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187624" y="1564129"/>
            <a:ext cx="1785621" cy="2016224"/>
            <a:chOff x="1187624" y="1564129"/>
            <a:chExt cx="1785621" cy="2016224"/>
          </a:xfrm>
        </p:grpSpPr>
        <p:grpSp>
          <p:nvGrpSpPr>
            <p:cNvPr id="16" name="组合 15"/>
            <p:cNvGrpSpPr/>
            <p:nvPr/>
          </p:nvGrpSpPr>
          <p:grpSpPr>
            <a:xfrm>
              <a:off x="1187624" y="1564129"/>
              <a:ext cx="1785621" cy="2016224"/>
              <a:chOff x="1187624" y="1774887"/>
              <a:chExt cx="1152128" cy="1300919"/>
            </a:xfrm>
          </p:grpSpPr>
          <p:grpSp>
            <p:nvGrpSpPr>
              <p:cNvPr id="18" name="组合 17"/>
              <p:cNvGrpSpPr/>
              <p:nvPr/>
            </p:nvGrpSpPr>
            <p:grpSpPr>
              <a:xfrm>
                <a:off x="1187624" y="1774887"/>
                <a:ext cx="1152128" cy="1300919"/>
                <a:chOff x="1259632" y="1419622"/>
                <a:chExt cx="1152128" cy="1300919"/>
              </a:xfrm>
            </p:grpSpPr>
            <p:sp>
              <p:nvSpPr>
                <p:cNvPr id="20" name="椭圆 19"/>
                <p:cNvSpPr/>
                <p:nvPr/>
              </p:nvSpPr>
              <p:spPr>
                <a:xfrm>
                  <a:off x="1259632" y="1419622"/>
                  <a:ext cx="1152128" cy="1152128"/>
                </a:xfrm>
                <a:prstGeom prst="ellipse">
                  <a:avLst/>
                </a:prstGeom>
                <a:solidFill>
                  <a:srgbClr val="054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9" name="TextBox 18"/>
              <p:cNvSpPr txBox="1"/>
              <p:nvPr/>
            </p:nvSpPr>
            <p:spPr>
              <a:xfrm>
                <a:off x="1434530" y="2496128"/>
                <a:ext cx="728783" cy="3375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about</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sp>
          <p:nvSpPr>
            <p:cNvPr id="17" name="Freeform 15"/>
            <p:cNvSpPr>
              <a:spLocks noEditPoints="1"/>
            </p:cNvSpPr>
            <p:nvPr/>
          </p:nvSpPr>
          <p:spPr bwMode="auto">
            <a:xfrm>
              <a:off x="1610119" y="1991093"/>
              <a:ext cx="940630" cy="758263"/>
            </a:xfrm>
            <a:custGeom>
              <a:avLst/>
              <a:gdLst>
                <a:gd name="T0" fmla="*/ 114348 w 400"/>
                <a:gd name="T1" fmla="*/ 126615 h 313"/>
                <a:gd name="T2" fmla="*/ 158687 w 400"/>
                <a:gd name="T3" fmla="*/ 103375 h 313"/>
                <a:gd name="T4" fmla="*/ 241919 w 400"/>
                <a:gd name="T5" fmla="*/ 88951 h 313"/>
                <a:gd name="T6" fmla="*/ 265255 w 400"/>
                <a:gd name="T7" fmla="*/ 53691 h 313"/>
                <a:gd name="T8" fmla="*/ 231029 w 400"/>
                <a:gd name="T9" fmla="*/ 77732 h 313"/>
                <a:gd name="T10" fmla="*/ 158687 w 400"/>
                <a:gd name="T11" fmla="*/ 81738 h 313"/>
                <a:gd name="T12" fmla="*/ 311150 w 400"/>
                <a:gd name="T13" fmla="*/ 33657 h 313"/>
                <a:gd name="T14" fmla="*/ 189024 w 400"/>
                <a:gd name="T15" fmla="*/ 12822 h 313"/>
                <a:gd name="T16" fmla="*/ 177356 w 400"/>
                <a:gd name="T17" fmla="*/ 0 h 313"/>
                <a:gd name="T18" fmla="*/ 62230 w 400"/>
                <a:gd name="T19" fmla="*/ 12822 h 313"/>
                <a:gd name="T20" fmla="*/ 70787 w 400"/>
                <a:gd name="T21" fmla="*/ 33657 h 313"/>
                <a:gd name="T22" fmla="*/ 87900 w 400"/>
                <a:gd name="T23" fmla="*/ 56896 h 313"/>
                <a:gd name="T24" fmla="*/ 286258 w 400"/>
                <a:gd name="T25" fmla="*/ 33657 h 313"/>
                <a:gd name="T26" fmla="*/ 143907 w 400"/>
                <a:gd name="T27" fmla="*/ 164278 h 313"/>
                <a:gd name="T28" fmla="*/ 286258 w 400"/>
                <a:gd name="T29" fmla="*/ 171491 h 313"/>
                <a:gd name="T30" fmla="*/ 146241 w 400"/>
                <a:gd name="T31" fmla="*/ 178703 h 313"/>
                <a:gd name="T32" fmla="*/ 147018 w 400"/>
                <a:gd name="T33" fmla="*/ 199538 h 313"/>
                <a:gd name="T34" fmla="*/ 177356 w 400"/>
                <a:gd name="T35" fmla="*/ 249222 h 313"/>
                <a:gd name="T36" fmla="*/ 189024 w 400"/>
                <a:gd name="T37" fmla="*/ 199538 h 313"/>
                <a:gd name="T38" fmla="*/ 245031 w 400"/>
                <a:gd name="T39" fmla="*/ 247620 h 313"/>
                <a:gd name="T40" fmla="*/ 239586 w 400"/>
                <a:gd name="T41" fmla="*/ 199538 h 313"/>
                <a:gd name="T42" fmla="*/ 311150 w 400"/>
                <a:gd name="T43" fmla="*/ 178703 h 313"/>
                <a:gd name="T44" fmla="*/ 303371 w 400"/>
                <a:gd name="T45" fmla="*/ 33657 h 313"/>
                <a:gd name="T46" fmla="*/ 65342 w 400"/>
                <a:gd name="T47" fmla="*/ 129820 h 313"/>
                <a:gd name="T48" fmla="*/ 95679 w 400"/>
                <a:gd name="T49" fmla="*/ 98567 h 313"/>
                <a:gd name="T50" fmla="*/ 35004 w 400"/>
                <a:gd name="T51" fmla="*/ 98567 h 313"/>
                <a:gd name="T52" fmla="*/ 84788 w 400"/>
                <a:gd name="T53" fmla="*/ 136231 h 313"/>
                <a:gd name="T54" fmla="*/ 73120 w 400"/>
                <a:gd name="T55" fmla="*/ 136231 h 313"/>
                <a:gd name="T56" fmla="*/ 76232 w 400"/>
                <a:gd name="T57" fmla="*/ 141840 h 313"/>
                <a:gd name="T58" fmla="*/ 79343 w 400"/>
                <a:gd name="T59" fmla="*/ 213161 h 313"/>
                <a:gd name="T60" fmla="*/ 52118 w 400"/>
                <a:gd name="T61" fmla="*/ 213161 h 313"/>
                <a:gd name="T62" fmla="*/ 55229 w 400"/>
                <a:gd name="T63" fmla="*/ 141840 h 313"/>
                <a:gd name="T64" fmla="*/ 59119 w 400"/>
                <a:gd name="T65" fmla="*/ 136231 h 313"/>
                <a:gd name="T66" fmla="*/ 0 w 400"/>
                <a:gd name="T67" fmla="*/ 182710 h 313"/>
                <a:gd name="T68" fmla="*/ 26448 w 400"/>
                <a:gd name="T69" fmla="*/ 250825 h 313"/>
                <a:gd name="T70" fmla="*/ 35782 w 400"/>
                <a:gd name="T71" fmla="*/ 181107 h 313"/>
                <a:gd name="T72" fmla="*/ 93345 w 400"/>
                <a:gd name="T73" fmla="*/ 250825 h 313"/>
                <a:gd name="T74" fmla="*/ 102680 w 400"/>
                <a:gd name="T75" fmla="*/ 181107 h 313"/>
                <a:gd name="T76" fmla="*/ 129905 w 400"/>
                <a:gd name="T77" fmla="*/ 250825 h 313"/>
                <a:gd name="T78" fmla="*/ 84788 w 400"/>
                <a:gd name="T79" fmla="*/ 136231 h 31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00" h="313">
                  <a:moveTo>
                    <a:pt x="204" y="102"/>
                  </a:moveTo>
                  <a:lnTo>
                    <a:pt x="147" y="158"/>
                  </a:lnTo>
                  <a:cubicBezTo>
                    <a:pt x="153" y="162"/>
                    <a:pt x="158" y="166"/>
                    <a:pt x="163" y="170"/>
                  </a:cubicBezTo>
                  <a:lnTo>
                    <a:pt x="204" y="129"/>
                  </a:lnTo>
                  <a:lnTo>
                    <a:pt x="248" y="174"/>
                  </a:lnTo>
                  <a:lnTo>
                    <a:pt x="311" y="111"/>
                  </a:lnTo>
                  <a:lnTo>
                    <a:pt x="321" y="135"/>
                  </a:lnTo>
                  <a:lnTo>
                    <a:pt x="341" y="67"/>
                  </a:lnTo>
                  <a:lnTo>
                    <a:pt x="272" y="87"/>
                  </a:lnTo>
                  <a:lnTo>
                    <a:pt x="297" y="97"/>
                  </a:lnTo>
                  <a:lnTo>
                    <a:pt x="248" y="146"/>
                  </a:lnTo>
                  <a:lnTo>
                    <a:pt x="204" y="102"/>
                  </a:lnTo>
                  <a:close/>
                  <a:moveTo>
                    <a:pt x="400" y="42"/>
                  </a:moveTo>
                  <a:lnTo>
                    <a:pt x="400" y="42"/>
                  </a:lnTo>
                  <a:lnTo>
                    <a:pt x="400" y="16"/>
                  </a:lnTo>
                  <a:lnTo>
                    <a:pt x="243" y="16"/>
                  </a:lnTo>
                  <a:lnTo>
                    <a:pt x="243" y="0"/>
                  </a:lnTo>
                  <a:lnTo>
                    <a:pt x="228" y="0"/>
                  </a:lnTo>
                  <a:lnTo>
                    <a:pt x="228" y="16"/>
                  </a:lnTo>
                  <a:lnTo>
                    <a:pt x="80" y="16"/>
                  </a:lnTo>
                  <a:lnTo>
                    <a:pt x="80" y="42"/>
                  </a:lnTo>
                  <a:lnTo>
                    <a:pt x="91" y="42"/>
                  </a:lnTo>
                  <a:lnTo>
                    <a:pt x="91" y="64"/>
                  </a:lnTo>
                  <a:cubicBezTo>
                    <a:pt x="99" y="65"/>
                    <a:pt x="106" y="67"/>
                    <a:pt x="113" y="71"/>
                  </a:cubicBezTo>
                  <a:lnTo>
                    <a:pt x="113" y="42"/>
                  </a:lnTo>
                  <a:lnTo>
                    <a:pt x="368" y="42"/>
                  </a:lnTo>
                  <a:lnTo>
                    <a:pt x="368" y="205"/>
                  </a:lnTo>
                  <a:lnTo>
                    <a:pt x="185" y="205"/>
                  </a:lnTo>
                  <a:cubicBezTo>
                    <a:pt x="186" y="208"/>
                    <a:pt x="187" y="211"/>
                    <a:pt x="187" y="214"/>
                  </a:cubicBezTo>
                  <a:lnTo>
                    <a:pt x="368" y="214"/>
                  </a:lnTo>
                  <a:lnTo>
                    <a:pt x="368" y="223"/>
                  </a:lnTo>
                  <a:lnTo>
                    <a:pt x="188" y="223"/>
                  </a:lnTo>
                  <a:cubicBezTo>
                    <a:pt x="188" y="225"/>
                    <a:pt x="189" y="226"/>
                    <a:pt x="189" y="228"/>
                  </a:cubicBezTo>
                  <a:lnTo>
                    <a:pt x="189" y="249"/>
                  </a:lnTo>
                  <a:lnTo>
                    <a:pt x="228" y="249"/>
                  </a:lnTo>
                  <a:lnTo>
                    <a:pt x="228" y="311"/>
                  </a:lnTo>
                  <a:lnTo>
                    <a:pt x="243" y="311"/>
                  </a:lnTo>
                  <a:lnTo>
                    <a:pt x="243" y="249"/>
                  </a:lnTo>
                  <a:lnTo>
                    <a:pt x="292" y="249"/>
                  </a:lnTo>
                  <a:lnTo>
                    <a:pt x="315" y="309"/>
                  </a:lnTo>
                  <a:lnTo>
                    <a:pt x="330" y="305"/>
                  </a:lnTo>
                  <a:lnTo>
                    <a:pt x="308" y="249"/>
                  </a:lnTo>
                  <a:lnTo>
                    <a:pt x="400" y="249"/>
                  </a:lnTo>
                  <a:lnTo>
                    <a:pt x="400" y="223"/>
                  </a:lnTo>
                  <a:lnTo>
                    <a:pt x="390" y="223"/>
                  </a:lnTo>
                  <a:lnTo>
                    <a:pt x="390" y="42"/>
                  </a:lnTo>
                  <a:lnTo>
                    <a:pt x="400" y="42"/>
                  </a:lnTo>
                  <a:close/>
                  <a:moveTo>
                    <a:pt x="84" y="162"/>
                  </a:moveTo>
                  <a:lnTo>
                    <a:pt x="84" y="162"/>
                  </a:lnTo>
                  <a:cubicBezTo>
                    <a:pt x="105" y="162"/>
                    <a:pt x="123" y="144"/>
                    <a:pt x="123" y="123"/>
                  </a:cubicBezTo>
                  <a:cubicBezTo>
                    <a:pt x="123" y="101"/>
                    <a:pt x="105" y="84"/>
                    <a:pt x="84" y="84"/>
                  </a:cubicBezTo>
                  <a:cubicBezTo>
                    <a:pt x="62" y="84"/>
                    <a:pt x="45" y="101"/>
                    <a:pt x="45" y="123"/>
                  </a:cubicBezTo>
                  <a:cubicBezTo>
                    <a:pt x="45" y="144"/>
                    <a:pt x="62" y="162"/>
                    <a:pt x="84" y="162"/>
                  </a:cubicBezTo>
                  <a:close/>
                  <a:moveTo>
                    <a:pt x="109" y="170"/>
                  </a:moveTo>
                  <a:lnTo>
                    <a:pt x="109" y="170"/>
                  </a:lnTo>
                  <a:lnTo>
                    <a:pt x="94" y="170"/>
                  </a:lnTo>
                  <a:lnTo>
                    <a:pt x="97" y="171"/>
                  </a:lnTo>
                  <a:cubicBezTo>
                    <a:pt x="98" y="172"/>
                    <a:pt x="99" y="175"/>
                    <a:pt x="98" y="177"/>
                  </a:cubicBezTo>
                  <a:lnTo>
                    <a:pt x="93" y="190"/>
                  </a:lnTo>
                  <a:lnTo>
                    <a:pt x="102" y="266"/>
                  </a:lnTo>
                  <a:lnTo>
                    <a:pt x="85" y="282"/>
                  </a:lnTo>
                  <a:lnTo>
                    <a:pt x="67" y="266"/>
                  </a:lnTo>
                  <a:lnTo>
                    <a:pt x="77" y="190"/>
                  </a:lnTo>
                  <a:lnTo>
                    <a:pt x="71" y="177"/>
                  </a:lnTo>
                  <a:cubicBezTo>
                    <a:pt x="71" y="175"/>
                    <a:pt x="71" y="172"/>
                    <a:pt x="73" y="171"/>
                  </a:cubicBezTo>
                  <a:lnTo>
                    <a:pt x="76" y="170"/>
                  </a:lnTo>
                  <a:lnTo>
                    <a:pt x="59" y="170"/>
                  </a:lnTo>
                  <a:cubicBezTo>
                    <a:pt x="26" y="170"/>
                    <a:pt x="0" y="196"/>
                    <a:pt x="0" y="228"/>
                  </a:cubicBezTo>
                  <a:lnTo>
                    <a:pt x="0" y="313"/>
                  </a:lnTo>
                  <a:lnTo>
                    <a:pt x="34" y="313"/>
                  </a:lnTo>
                  <a:lnTo>
                    <a:pt x="34" y="226"/>
                  </a:lnTo>
                  <a:lnTo>
                    <a:pt x="46" y="226"/>
                  </a:lnTo>
                  <a:lnTo>
                    <a:pt x="46" y="313"/>
                  </a:lnTo>
                  <a:lnTo>
                    <a:pt x="120" y="313"/>
                  </a:lnTo>
                  <a:lnTo>
                    <a:pt x="120" y="226"/>
                  </a:lnTo>
                  <a:lnTo>
                    <a:pt x="132" y="226"/>
                  </a:lnTo>
                  <a:lnTo>
                    <a:pt x="132" y="313"/>
                  </a:lnTo>
                  <a:lnTo>
                    <a:pt x="167" y="313"/>
                  </a:lnTo>
                  <a:lnTo>
                    <a:pt x="167" y="228"/>
                  </a:lnTo>
                  <a:cubicBezTo>
                    <a:pt x="167" y="196"/>
                    <a:pt x="141" y="170"/>
                    <a:pt x="109"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71388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488832" cy="1200329"/>
          </a:xfrm>
          <a:prstGeom prst="rect">
            <a:avLst/>
          </a:prstGeom>
          <a:noFill/>
        </p:spPr>
        <p:txBody>
          <a:bodyPr wrap="square" rtlCol="0">
            <a:spAutoFit/>
          </a:bodyPr>
          <a:lstStyle/>
          <a:p>
            <a:r>
              <a:rPr lang="zh-CN" altLang="en-US" dirty="0"/>
              <a:t>简单认为：</a:t>
            </a:r>
            <a:endParaRPr lang="en-US" altLang="zh-CN" dirty="0"/>
          </a:p>
          <a:p>
            <a:r>
              <a:rPr lang="en-US" altLang="zh-CN" dirty="0"/>
              <a:t>COM</a:t>
            </a:r>
            <a:r>
              <a:rPr lang="zh-CN" altLang="en-US" dirty="0"/>
              <a:t>基础</a:t>
            </a:r>
            <a:r>
              <a:rPr lang="en-US" altLang="zh-CN" dirty="0"/>
              <a:t> = </a:t>
            </a:r>
            <a:r>
              <a:rPr lang="zh-CN" altLang="en-US" dirty="0"/>
              <a:t>抽象基类 </a:t>
            </a:r>
            <a:r>
              <a:rPr lang="en-US" altLang="zh-CN" dirty="0"/>
              <a:t>+ </a:t>
            </a:r>
            <a:r>
              <a:rPr lang="zh-CN" altLang="en-US" dirty="0"/>
              <a:t>接口查询 </a:t>
            </a:r>
            <a:r>
              <a:rPr lang="en-US" altLang="zh-CN" dirty="0"/>
              <a:t>+ </a:t>
            </a:r>
            <a:r>
              <a:rPr lang="zh-CN" altLang="en-US" dirty="0"/>
              <a:t>引用计数 三大特征组成的组件构造模型，配套相应的组件管理系统进行组件注册与反注册；</a:t>
            </a:r>
            <a:endParaRPr lang="en-US" altLang="zh-CN" dirty="0"/>
          </a:p>
          <a:p>
            <a:endParaRPr lang="zh-CN" altLang="en-US" dirty="0"/>
          </a:p>
        </p:txBody>
      </p:sp>
      <p:sp>
        <p:nvSpPr>
          <p:cNvPr id="10" name="矩形 9">
            <a:extLst>
              <a:ext uri="{FF2B5EF4-FFF2-40B4-BE49-F238E27FC236}">
                <a16:creationId xmlns:a16="http://schemas.microsoft.com/office/drawing/2014/main" id="{6D7F4704-618D-4496-82FE-21CE9C4F694C}"/>
              </a:ext>
            </a:extLst>
          </p:cNvPr>
          <p:cNvSpPr/>
          <p:nvPr/>
        </p:nvSpPr>
        <p:spPr>
          <a:xfrm>
            <a:off x="1562316" y="1882860"/>
            <a:ext cx="4752528" cy="338554"/>
          </a:xfrm>
          <a:prstGeom prst="rect">
            <a:avLst/>
          </a:prstGeom>
        </p:spPr>
        <p:txBody>
          <a:bodyPr wrap="square">
            <a:spAutoFit/>
          </a:bodyPr>
          <a:lstStyle/>
          <a:p>
            <a:r>
              <a:rPr lang="zh-CN" altLang="en-US" sz="1600" dirty="0">
                <a:latin typeface="Arial" panose="020B0604020202020204" pitchFamily="34" charset="0"/>
              </a:rPr>
              <a:t>抽象基类</a:t>
            </a:r>
            <a:r>
              <a:rPr lang="en-US" altLang="zh-CN" sz="1600" dirty="0" err="1">
                <a:latin typeface="Arial" panose="020B0604020202020204" pitchFamily="34" charset="0"/>
              </a:rPr>
              <a:t>IUnknown</a:t>
            </a:r>
            <a:endParaRPr lang="en-US" altLang="zh-CN" sz="1600" dirty="0">
              <a:latin typeface="Arial" panose="020B0604020202020204" pitchFamily="34" charset="0"/>
            </a:endParaRPr>
          </a:p>
        </p:txBody>
      </p:sp>
      <p:sp>
        <p:nvSpPr>
          <p:cNvPr id="11" name="矩形 10">
            <a:extLst>
              <a:ext uri="{FF2B5EF4-FFF2-40B4-BE49-F238E27FC236}">
                <a16:creationId xmlns:a16="http://schemas.microsoft.com/office/drawing/2014/main" id="{D0F3199F-706F-4310-8973-46B607CB6FB5}"/>
              </a:ext>
            </a:extLst>
          </p:cNvPr>
          <p:cNvSpPr/>
          <p:nvPr/>
        </p:nvSpPr>
        <p:spPr>
          <a:xfrm>
            <a:off x="1547664" y="2391936"/>
            <a:ext cx="4572000" cy="369332"/>
          </a:xfrm>
          <a:prstGeom prst="rect">
            <a:avLst/>
          </a:prstGeom>
        </p:spPr>
        <p:txBody>
          <a:bodyPr>
            <a:spAutoFit/>
          </a:bodyPr>
          <a:lstStyle/>
          <a:p>
            <a:r>
              <a:rPr lang="en-US" altLang="zh-CN" sz="1600" dirty="0">
                <a:latin typeface="Arial" panose="020B0604020202020204" pitchFamily="34" charset="0"/>
              </a:rPr>
              <a:t>IID/CID</a:t>
            </a:r>
            <a:r>
              <a:rPr lang="zh-CN" altLang="en-US" sz="1600" dirty="0">
                <a:latin typeface="Arial" panose="020B0604020202020204" pitchFamily="34" charset="0"/>
              </a:rPr>
              <a:t>以及</a:t>
            </a:r>
            <a:r>
              <a:rPr lang="en-US" altLang="zh-CN" dirty="0" err="1"/>
              <a:t>QueryInterface</a:t>
            </a:r>
            <a:r>
              <a:rPr lang="zh-CN" altLang="en-US" dirty="0"/>
              <a:t>方法</a:t>
            </a:r>
            <a:endParaRPr lang="en-US" altLang="zh-CN" sz="1600" dirty="0">
              <a:latin typeface="Arial" panose="020B0604020202020204" pitchFamily="34" charset="0"/>
            </a:endParaRPr>
          </a:p>
        </p:txBody>
      </p:sp>
      <p:grpSp>
        <p:nvGrpSpPr>
          <p:cNvPr id="14" name="组合 13">
            <a:extLst>
              <a:ext uri="{FF2B5EF4-FFF2-40B4-BE49-F238E27FC236}">
                <a16:creationId xmlns:a16="http://schemas.microsoft.com/office/drawing/2014/main" id="{50CFEB2F-CC63-4052-9A0D-F718C2A3F20A}"/>
              </a:ext>
            </a:extLst>
          </p:cNvPr>
          <p:cNvGrpSpPr/>
          <p:nvPr/>
        </p:nvGrpSpPr>
        <p:grpSpPr>
          <a:xfrm>
            <a:off x="1155606" y="1897856"/>
            <a:ext cx="294712" cy="293699"/>
            <a:chOff x="8886825" y="5241925"/>
            <a:chExt cx="461963" cy="460375"/>
          </a:xfrm>
        </p:grpSpPr>
        <p:sp>
          <p:nvSpPr>
            <p:cNvPr id="15" name="AutoShape 20">
              <a:extLst>
                <a:ext uri="{FF2B5EF4-FFF2-40B4-BE49-F238E27FC236}">
                  <a16:creationId xmlns:a16="http://schemas.microsoft.com/office/drawing/2014/main" id="{A413D611-4148-4641-AA67-BD3829166848}"/>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16" name="Freeform 22">
              <a:hlinkClick r:id="rId3"/>
              <a:extLst>
                <a:ext uri="{FF2B5EF4-FFF2-40B4-BE49-F238E27FC236}">
                  <a16:creationId xmlns:a16="http://schemas.microsoft.com/office/drawing/2014/main" id="{3CBEF7E5-E5A8-4107-B4C6-922815C6799C}"/>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17" name="Freeform 23">
              <a:hlinkClick r:id="rId3"/>
              <a:extLst>
                <a:ext uri="{FF2B5EF4-FFF2-40B4-BE49-F238E27FC236}">
                  <a16:creationId xmlns:a16="http://schemas.microsoft.com/office/drawing/2014/main" id="{FD446434-7CD8-4B6F-9334-485251155905}"/>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18" name="Freeform 24">
              <a:hlinkClick r:id="rId3"/>
              <a:extLst>
                <a:ext uri="{FF2B5EF4-FFF2-40B4-BE49-F238E27FC236}">
                  <a16:creationId xmlns:a16="http://schemas.microsoft.com/office/drawing/2014/main" id="{DB293EEF-AF56-44F1-A998-11D4F2F9275A}"/>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19" name="Freeform 25">
              <a:hlinkClick r:id="rId3"/>
              <a:extLst>
                <a:ext uri="{FF2B5EF4-FFF2-40B4-BE49-F238E27FC236}">
                  <a16:creationId xmlns:a16="http://schemas.microsoft.com/office/drawing/2014/main" id="{706B18EA-28CA-4FA4-BF23-24A8E91BB62B}"/>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grpSp>
        <p:nvGrpSpPr>
          <p:cNvPr id="20" name="组合 19">
            <a:extLst>
              <a:ext uri="{FF2B5EF4-FFF2-40B4-BE49-F238E27FC236}">
                <a16:creationId xmlns:a16="http://schemas.microsoft.com/office/drawing/2014/main" id="{FA5FB7E6-28A9-44FE-B0C1-0EBE780879A7}"/>
              </a:ext>
            </a:extLst>
          </p:cNvPr>
          <p:cNvGrpSpPr/>
          <p:nvPr/>
        </p:nvGrpSpPr>
        <p:grpSpPr>
          <a:xfrm>
            <a:off x="1155382" y="2421387"/>
            <a:ext cx="294712" cy="293699"/>
            <a:chOff x="8886825" y="5241925"/>
            <a:chExt cx="461963" cy="460375"/>
          </a:xfrm>
        </p:grpSpPr>
        <p:sp>
          <p:nvSpPr>
            <p:cNvPr id="21" name="AutoShape 20">
              <a:extLst>
                <a:ext uri="{FF2B5EF4-FFF2-40B4-BE49-F238E27FC236}">
                  <a16:creationId xmlns:a16="http://schemas.microsoft.com/office/drawing/2014/main" id="{965142E1-90C9-461D-8D5A-D9FB4EB2A606}"/>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2" name="Freeform 22">
              <a:hlinkClick r:id="rId3"/>
              <a:extLst>
                <a:ext uri="{FF2B5EF4-FFF2-40B4-BE49-F238E27FC236}">
                  <a16:creationId xmlns:a16="http://schemas.microsoft.com/office/drawing/2014/main" id="{CC8F27C4-C94B-4A88-A803-A5969297A046}"/>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3" name="Freeform 23">
              <a:hlinkClick r:id="rId3"/>
              <a:extLst>
                <a:ext uri="{FF2B5EF4-FFF2-40B4-BE49-F238E27FC236}">
                  <a16:creationId xmlns:a16="http://schemas.microsoft.com/office/drawing/2014/main" id="{44D5538C-BAE0-4118-A50C-BE3F9F57A4E2}"/>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4" name="Freeform 24">
              <a:hlinkClick r:id="rId3"/>
              <a:extLst>
                <a:ext uri="{FF2B5EF4-FFF2-40B4-BE49-F238E27FC236}">
                  <a16:creationId xmlns:a16="http://schemas.microsoft.com/office/drawing/2014/main" id="{8A709630-07A1-4918-B832-C7A0111F9C31}"/>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5" name="Freeform 25">
              <a:hlinkClick r:id="rId3"/>
              <a:extLst>
                <a:ext uri="{FF2B5EF4-FFF2-40B4-BE49-F238E27FC236}">
                  <a16:creationId xmlns:a16="http://schemas.microsoft.com/office/drawing/2014/main" id="{6C9E90CF-8E90-40F0-8703-A33ACEE3B005}"/>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grpSp>
        <p:nvGrpSpPr>
          <p:cNvPr id="26" name="组合 25">
            <a:extLst>
              <a:ext uri="{FF2B5EF4-FFF2-40B4-BE49-F238E27FC236}">
                <a16:creationId xmlns:a16="http://schemas.microsoft.com/office/drawing/2014/main" id="{7B94E6F8-54F5-44CD-B61E-461DC38DF18A}"/>
              </a:ext>
            </a:extLst>
          </p:cNvPr>
          <p:cNvGrpSpPr/>
          <p:nvPr/>
        </p:nvGrpSpPr>
        <p:grpSpPr>
          <a:xfrm>
            <a:off x="1155606" y="3534879"/>
            <a:ext cx="294712" cy="293699"/>
            <a:chOff x="8886825" y="5241925"/>
            <a:chExt cx="461963" cy="460375"/>
          </a:xfrm>
        </p:grpSpPr>
        <p:sp>
          <p:nvSpPr>
            <p:cNvPr id="27" name="AutoShape 20">
              <a:extLst>
                <a:ext uri="{FF2B5EF4-FFF2-40B4-BE49-F238E27FC236}">
                  <a16:creationId xmlns:a16="http://schemas.microsoft.com/office/drawing/2014/main" id="{AC60800F-32E9-4745-B775-A0E7004AF4B9}"/>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8" name="Freeform 22">
              <a:hlinkClick r:id="rId3"/>
              <a:extLst>
                <a:ext uri="{FF2B5EF4-FFF2-40B4-BE49-F238E27FC236}">
                  <a16:creationId xmlns:a16="http://schemas.microsoft.com/office/drawing/2014/main" id="{DBD7492F-A53C-47D9-AE32-5E41733C3DE2}"/>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9" name="Freeform 23">
              <a:hlinkClick r:id="rId3"/>
              <a:extLst>
                <a:ext uri="{FF2B5EF4-FFF2-40B4-BE49-F238E27FC236}">
                  <a16:creationId xmlns:a16="http://schemas.microsoft.com/office/drawing/2014/main" id="{B367A38C-F257-4C79-B08A-74D5A86F86CB}"/>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30" name="Freeform 24">
              <a:hlinkClick r:id="rId3"/>
              <a:extLst>
                <a:ext uri="{FF2B5EF4-FFF2-40B4-BE49-F238E27FC236}">
                  <a16:creationId xmlns:a16="http://schemas.microsoft.com/office/drawing/2014/main" id="{B08EA22C-3891-4890-9C50-D33AEFACC4F8}"/>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31" name="Freeform 25">
              <a:hlinkClick r:id="rId3"/>
              <a:extLst>
                <a:ext uri="{FF2B5EF4-FFF2-40B4-BE49-F238E27FC236}">
                  <a16:creationId xmlns:a16="http://schemas.microsoft.com/office/drawing/2014/main" id="{82E3440A-DCD3-4519-9258-CFF011D0A72E}"/>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sp>
        <p:nvSpPr>
          <p:cNvPr id="38" name="矩形 37">
            <a:extLst>
              <a:ext uri="{FF2B5EF4-FFF2-40B4-BE49-F238E27FC236}">
                <a16:creationId xmlns:a16="http://schemas.microsoft.com/office/drawing/2014/main" id="{F8BDA3C0-3A5C-4C4D-9AAF-FCF086DE830D}"/>
              </a:ext>
            </a:extLst>
          </p:cNvPr>
          <p:cNvSpPr/>
          <p:nvPr/>
        </p:nvSpPr>
        <p:spPr>
          <a:xfrm>
            <a:off x="1537958" y="3514680"/>
            <a:ext cx="4572000" cy="338554"/>
          </a:xfrm>
          <a:prstGeom prst="rect">
            <a:avLst/>
          </a:prstGeom>
        </p:spPr>
        <p:txBody>
          <a:bodyPr>
            <a:spAutoFit/>
          </a:bodyPr>
          <a:lstStyle/>
          <a:p>
            <a:r>
              <a:rPr lang="zh-CN" altLang="en-US" sz="1600" dirty="0">
                <a:latin typeface="Arial" panose="020B0604020202020204" pitchFamily="34" charset="0"/>
              </a:rPr>
              <a:t>结果表示</a:t>
            </a:r>
            <a:endParaRPr lang="en-US" altLang="zh-CN" sz="1600" dirty="0">
              <a:latin typeface="Arial" panose="020B0604020202020204" pitchFamily="34" charset="0"/>
            </a:endParaRPr>
          </a:p>
        </p:txBody>
      </p:sp>
      <p:grpSp>
        <p:nvGrpSpPr>
          <p:cNvPr id="40" name="组合 39">
            <a:extLst>
              <a:ext uri="{FF2B5EF4-FFF2-40B4-BE49-F238E27FC236}">
                <a16:creationId xmlns:a16="http://schemas.microsoft.com/office/drawing/2014/main" id="{590AB617-0D59-4E62-8D92-EDF0D852A1C1}"/>
              </a:ext>
            </a:extLst>
          </p:cNvPr>
          <p:cNvGrpSpPr/>
          <p:nvPr/>
        </p:nvGrpSpPr>
        <p:grpSpPr>
          <a:xfrm>
            <a:off x="1161306" y="4105407"/>
            <a:ext cx="298409" cy="299238"/>
            <a:chOff x="8881030" y="5233243"/>
            <a:chExt cx="467758" cy="469057"/>
          </a:xfrm>
        </p:grpSpPr>
        <p:sp>
          <p:nvSpPr>
            <p:cNvPr id="41" name="AutoShape 20">
              <a:extLst>
                <a:ext uri="{FF2B5EF4-FFF2-40B4-BE49-F238E27FC236}">
                  <a16:creationId xmlns:a16="http://schemas.microsoft.com/office/drawing/2014/main" id="{20965952-5431-44F5-83BA-A4B53A1CD91D}"/>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42" name="Freeform 22">
              <a:hlinkClick r:id="rId3"/>
              <a:extLst>
                <a:ext uri="{FF2B5EF4-FFF2-40B4-BE49-F238E27FC236}">
                  <a16:creationId xmlns:a16="http://schemas.microsoft.com/office/drawing/2014/main" id="{E9B4E7C3-496C-4827-B81D-404D501C1053}"/>
                </a:ext>
              </a:extLst>
            </p:cNvPr>
            <p:cNvSpPr>
              <a:spLocks/>
            </p:cNvSpPr>
            <p:nvPr/>
          </p:nvSpPr>
          <p:spPr bwMode="auto">
            <a:xfrm>
              <a:off x="8881030" y="5233243"/>
              <a:ext cx="215901"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43" name="Freeform 23">
              <a:hlinkClick r:id="rId3"/>
              <a:extLst>
                <a:ext uri="{FF2B5EF4-FFF2-40B4-BE49-F238E27FC236}">
                  <a16:creationId xmlns:a16="http://schemas.microsoft.com/office/drawing/2014/main" id="{7691B5F4-B9D6-4FEC-80E5-7E43416D3746}"/>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44" name="Freeform 24">
              <a:hlinkClick r:id="rId3"/>
              <a:extLst>
                <a:ext uri="{FF2B5EF4-FFF2-40B4-BE49-F238E27FC236}">
                  <a16:creationId xmlns:a16="http://schemas.microsoft.com/office/drawing/2014/main" id="{D946B039-1A5C-42FF-B290-9526ABCA6347}"/>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45" name="Freeform 25">
              <a:hlinkClick r:id="rId3"/>
              <a:extLst>
                <a:ext uri="{FF2B5EF4-FFF2-40B4-BE49-F238E27FC236}">
                  <a16:creationId xmlns:a16="http://schemas.microsoft.com/office/drawing/2014/main" id="{25153001-0250-4813-8F80-7A59DA52C7B2}"/>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dirty="0">
                <a:solidFill>
                  <a:prstClr val="black"/>
                </a:solidFill>
              </a:endParaRPr>
            </a:p>
          </p:txBody>
        </p:sp>
      </p:grpSp>
      <p:sp>
        <p:nvSpPr>
          <p:cNvPr id="46" name="矩形 45">
            <a:extLst>
              <a:ext uri="{FF2B5EF4-FFF2-40B4-BE49-F238E27FC236}">
                <a16:creationId xmlns:a16="http://schemas.microsoft.com/office/drawing/2014/main" id="{535FB257-4A17-4DF5-82DE-6B16ABF8C760}"/>
              </a:ext>
            </a:extLst>
          </p:cNvPr>
          <p:cNvSpPr/>
          <p:nvPr/>
        </p:nvSpPr>
        <p:spPr>
          <a:xfrm>
            <a:off x="1546548" y="4097571"/>
            <a:ext cx="4572000" cy="338554"/>
          </a:xfrm>
          <a:prstGeom prst="rect">
            <a:avLst/>
          </a:prstGeom>
        </p:spPr>
        <p:txBody>
          <a:bodyPr>
            <a:spAutoFit/>
          </a:bodyPr>
          <a:lstStyle/>
          <a:p>
            <a:r>
              <a:rPr lang="zh-CN" altLang="en-US" sz="1600" dirty="0">
                <a:latin typeface="Arial" panose="020B0604020202020204" pitchFamily="34" charset="0"/>
              </a:rPr>
              <a:t>组件管理</a:t>
            </a:r>
            <a:endParaRPr lang="en-US" altLang="zh-CN" sz="1600" dirty="0">
              <a:latin typeface="Arial" panose="020B0604020202020204" pitchFamily="34" charset="0"/>
            </a:endParaRPr>
          </a:p>
        </p:txBody>
      </p:sp>
      <p:grpSp>
        <p:nvGrpSpPr>
          <p:cNvPr id="36" name="组合 35">
            <a:extLst>
              <a:ext uri="{FF2B5EF4-FFF2-40B4-BE49-F238E27FC236}">
                <a16:creationId xmlns:a16="http://schemas.microsoft.com/office/drawing/2014/main" id="{D281590A-9E27-4482-A48F-640721B51574}"/>
              </a:ext>
            </a:extLst>
          </p:cNvPr>
          <p:cNvGrpSpPr/>
          <p:nvPr/>
        </p:nvGrpSpPr>
        <p:grpSpPr>
          <a:xfrm>
            <a:off x="1155382" y="2965923"/>
            <a:ext cx="294712" cy="293699"/>
            <a:chOff x="8886825" y="5241925"/>
            <a:chExt cx="461963" cy="460375"/>
          </a:xfrm>
        </p:grpSpPr>
        <p:sp>
          <p:nvSpPr>
            <p:cNvPr id="37" name="AutoShape 20">
              <a:extLst>
                <a:ext uri="{FF2B5EF4-FFF2-40B4-BE49-F238E27FC236}">
                  <a16:creationId xmlns:a16="http://schemas.microsoft.com/office/drawing/2014/main" id="{D72C083E-A866-48EC-8790-F7F5879AE3FF}"/>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39" name="Freeform 22">
              <a:hlinkClick r:id="rId3"/>
              <a:extLst>
                <a:ext uri="{FF2B5EF4-FFF2-40B4-BE49-F238E27FC236}">
                  <a16:creationId xmlns:a16="http://schemas.microsoft.com/office/drawing/2014/main" id="{4F4365A5-981E-471D-AFFC-5A1126ED1852}"/>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47" name="Freeform 23">
              <a:hlinkClick r:id="rId3"/>
              <a:extLst>
                <a:ext uri="{FF2B5EF4-FFF2-40B4-BE49-F238E27FC236}">
                  <a16:creationId xmlns:a16="http://schemas.microsoft.com/office/drawing/2014/main" id="{B22D3213-0037-44AC-8C03-86086425CECB}"/>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48" name="Freeform 24">
              <a:hlinkClick r:id="rId3"/>
              <a:extLst>
                <a:ext uri="{FF2B5EF4-FFF2-40B4-BE49-F238E27FC236}">
                  <a16:creationId xmlns:a16="http://schemas.microsoft.com/office/drawing/2014/main" id="{DEC2D251-389E-45AD-8137-E61D5B860812}"/>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49" name="Freeform 25">
              <a:hlinkClick r:id="rId3"/>
              <a:extLst>
                <a:ext uri="{FF2B5EF4-FFF2-40B4-BE49-F238E27FC236}">
                  <a16:creationId xmlns:a16="http://schemas.microsoft.com/office/drawing/2014/main" id="{5043589D-0222-4E55-A7FD-68000258645B}"/>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sp>
        <p:nvSpPr>
          <p:cNvPr id="50" name="矩形 49">
            <a:extLst>
              <a:ext uri="{FF2B5EF4-FFF2-40B4-BE49-F238E27FC236}">
                <a16:creationId xmlns:a16="http://schemas.microsoft.com/office/drawing/2014/main" id="{BE7F3D51-9D7D-462D-95DE-95A7100816B0}"/>
              </a:ext>
            </a:extLst>
          </p:cNvPr>
          <p:cNvSpPr/>
          <p:nvPr/>
        </p:nvSpPr>
        <p:spPr>
          <a:xfrm>
            <a:off x="1547664" y="2931790"/>
            <a:ext cx="4572000" cy="338554"/>
          </a:xfrm>
          <a:prstGeom prst="rect">
            <a:avLst/>
          </a:prstGeom>
        </p:spPr>
        <p:txBody>
          <a:bodyPr>
            <a:spAutoFit/>
          </a:bodyPr>
          <a:lstStyle/>
          <a:p>
            <a:r>
              <a:rPr lang="zh-CN" altLang="en-US" sz="1600" dirty="0">
                <a:latin typeface="Arial" panose="020B0604020202020204" pitchFamily="34" charset="0"/>
              </a:rPr>
              <a:t>引用计数</a:t>
            </a:r>
            <a:endParaRPr lang="en-US" altLang="zh-CN" sz="1600" dirty="0">
              <a:latin typeface="Arial" panose="020B0604020202020204" pitchFamily="34" charset="0"/>
            </a:endParaRPr>
          </a:p>
        </p:txBody>
      </p:sp>
    </p:spTree>
    <p:extLst>
      <p:ext uri="{BB962C8B-B14F-4D97-AF65-F5344CB8AC3E}">
        <p14:creationId xmlns:p14="http://schemas.microsoft.com/office/powerpoint/2010/main" val="246690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4247317"/>
          </a:xfrm>
          <a:prstGeom prst="rect">
            <a:avLst/>
          </a:prstGeom>
          <a:noFill/>
        </p:spPr>
        <p:txBody>
          <a:bodyPr wrap="square" rtlCol="0">
            <a:spAutoFit/>
          </a:bodyPr>
          <a:lstStyle/>
          <a:p>
            <a:r>
              <a:rPr lang="zh-CN" altLang="en-US" dirty="0"/>
              <a:t>抽象基类：定义一切接口实现类型都需要实现的基础方法</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为了实现接口定义的跨语言特性，制定了编程语言无关的</a:t>
            </a:r>
            <a:r>
              <a:rPr lang="en-US" altLang="zh-CN" dirty="0"/>
              <a:t>IDL(</a:t>
            </a:r>
            <a:r>
              <a:rPr lang="zh-CN" altLang="en-US" dirty="0"/>
              <a:t>以</a:t>
            </a:r>
            <a:r>
              <a:rPr lang="en-US" altLang="zh-CN" dirty="0"/>
              <a:t>DCE RPC IDL</a:t>
            </a:r>
            <a:r>
              <a:rPr lang="zh-CN" altLang="en-US" dirty="0"/>
              <a:t>为基础，</a:t>
            </a:r>
            <a:r>
              <a:rPr lang="en-US" altLang="zh-CN" dirty="0"/>
              <a:t>DCE RPC</a:t>
            </a:r>
            <a:r>
              <a:rPr lang="zh-CN" altLang="en-US" dirty="0"/>
              <a:t>是</a:t>
            </a:r>
            <a:r>
              <a:rPr lang="en-US" altLang="zh-CN" dirty="0"/>
              <a:t>Windows RPC implementation</a:t>
            </a:r>
            <a:r>
              <a:rPr lang="zh-CN" altLang="en-US" dirty="0"/>
              <a:t>的基础</a:t>
            </a:r>
            <a:r>
              <a:rPr lang="en-US" altLang="zh-CN" dirty="0"/>
              <a:t>)</a:t>
            </a:r>
            <a:r>
              <a:rPr lang="zh-CN" altLang="en-US" dirty="0"/>
              <a:t>接口定义语言，通过</a:t>
            </a:r>
            <a:r>
              <a:rPr lang="en-US" altLang="zh-CN" dirty="0"/>
              <a:t>MIDL.exe</a:t>
            </a:r>
            <a:r>
              <a:rPr lang="zh-CN" altLang="en-US" dirty="0"/>
              <a:t>工具进行解析；</a:t>
            </a:r>
            <a:endParaRPr lang="en-US" altLang="zh-CN" dirty="0"/>
          </a:p>
          <a:p>
            <a:r>
              <a:rPr lang="zh-CN" altLang="en-US" dirty="0"/>
              <a:t>另：</a:t>
            </a:r>
            <a:r>
              <a:rPr lang="en-US" altLang="zh-CN" dirty="0"/>
              <a:t>COM</a:t>
            </a:r>
            <a:r>
              <a:rPr lang="zh-CN" altLang="en-US" dirty="0"/>
              <a:t>禁止接口多重继承，多重继承会引入编译器不兼容问题</a:t>
            </a:r>
            <a:endParaRPr lang="en-US" altLang="zh-CN" dirty="0"/>
          </a:p>
          <a:p>
            <a:endParaRPr lang="zh-CN" altLang="en-US" dirty="0"/>
          </a:p>
        </p:txBody>
      </p:sp>
      <p:pic>
        <p:nvPicPr>
          <p:cNvPr id="2" name="图片 1">
            <a:extLst>
              <a:ext uri="{FF2B5EF4-FFF2-40B4-BE49-F238E27FC236}">
                <a16:creationId xmlns:a16="http://schemas.microsoft.com/office/drawing/2014/main" id="{F632A4E3-029F-4843-AD43-B7AD085B3F77}"/>
              </a:ext>
            </a:extLst>
          </p:cNvPr>
          <p:cNvPicPr>
            <a:picLocks noChangeAspect="1"/>
          </p:cNvPicPr>
          <p:nvPr/>
        </p:nvPicPr>
        <p:blipFill>
          <a:blip r:embed="rId4"/>
          <a:stretch>
            <a:fillRect/>
          </a:stretch>
        </p:blipFill>
        <p:spPr>
          <a:xfrm>
            <a:off x="1403648" y="1347614"/>
            <a:ext cx="6048673" cy="1728192"/>
          </a:xfrm>
          <a:prstGeom prst="rect">
            <a:avLst/>
          </a:prstGeom>
        </p:spPr>
      </p:pic>
      <p:graphicFrame>
        <p:nvGraphicFramePr>
          <p:cNvPr id="8" name="对象 7">
            <a:extLst>
              <a:ext uri="{FF2B5EF4-FFF2-40B4-BE49-F238E27FC236}">
                <a16:creationId xmlns:a16="http://schemas.microsoft.com/office/drawing/2014/main" id="{3044D715-CADD-4D50-900D-E32E7B5B72C4}"/>
              </a:ext>
            </a:extLst>
          </p:cNvPr>
          <p:cNvGraphicFramePr>
            <a:graphicFrameLocks noChangeAspect="1"/>
          </p:cNvGraphicFramePr>
          <p:nvPr>
            <p:extLst>
              <p:ext uri="{D42A27DB-BD31-4B8C-83A1-F6EECF244321}">
                <p14:modId xmlns:p14="http://schemas.microsoft.com/office/powerpoint/2010/main" val="3795117572"/>
              </p:ext>
            </p:extLst>
          </p:nvPr>
        </p:nvGraphicFramePr>
        <p:xfrm>
          <a:off x="4932040" y="4120344"/>
          <a:ext cx="447675" cy="317500"/>
        </p:xfrm>
        <a:graphic>
          <a:graphicData uri="http://schemas.openxmlformats.org/presentationml/2006/ole">
            <mc:AlternateContent xmlns:mc="http://schemas.openxmlformats.org/markup-compatibility/2006">
              <mc:Choice xmlns:v="urn:schemas-microsoft-com:vml" Requires="v">
                <p:oleObj spid="_x0000_s2264" name="包装程序外壳对象" showAsIcon="1" r:id="rId5" imgW="447480" imgH="317160" progId="Package">
                  <p:embed/>
                </p:oleObj>
              </mc:Choice>
              <mc:Fallback>
                <p:oleObj name="包装程序外壳对象" showAsIcon="1" r:id="rId5" imgW="447480" imgH="317160" progId="Package">
                  <p:embed/>
                  <p:pic>
                    <p:nvPicPr>
                      <p:cNvPr id="0" name=""/>
                      <p:cNvPicPr/>
                      <p:nvPr/>
                    </p:nvPicPr>
                    <p:blipFill>
                      <a:blip r:embed="rId6"/>
                      <a:stretch>
                        <a:fillRect/>
                      </a:stretch>
                    </p:blipFill>
                    <p:spPr>
                      <a:xfrm>
                        <a:off x="4932040" y="4120344"/>
                        <a:ext cx="447675" cy="317500"/>
                      </a:xfrm>
                      <a:prstGeom prst="rect">
                        <a:avLst/>
                      </a:prstGeom>
                    </p:spPr>
                  </p:pic>
                </p:oleObj>
              </mc:Fallback>
            </mc:AlternateContent>
          </a:graphicData>
        </a:graphic>
      </p:graphicFrame>
    </p:spTree>
    <p:extLst>
      <p:ext uri="{BB962C8B-B14F-4D97-AF65-F5344CB8AC3E}">
        <p14:creationId xmlns:p14="http://schemas.microsoft.com/office/powerpoint/2010/main" val="3081558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4247317"/>
          </a:xfrm>
          <a:prstGeom prst="rect">
            <a:avLst/>
          </a:prstGeom>
          <a:noFill/>
        </p:spPr>
        <p:txBody>
          <a:bodyPr wrap="square" rtlCol="0">
            <a:spAutoFit/>
          </a:bodyPr>
          <a:lstStyle/>
          <a:p>
            <a:r>
              <a:rPr lang="en-US" altLang="zh-CN" dirty="0"/>
              <a:t>GUID/IID/</a:t>
            </a:r>
            <a:r>
              <a:rPr lang="en-US" altLang="zh-CN" i="1" dirty="0"/>
              <a:t>CLSID</a:t>
            </a:r>
            <a:r>
              <a:rPr lang="en-US" altLang="zh-CN" dirty="0"/>
              <a:t>/</a:t>
            </a:r>
            <a:r>
              <a:rPr lang="zh-CN" altLang="en-US" dirty="0"/>
              <a:t>：接口、类型识别码（索引</a:t>
            </a:r>
            <a:r>
              <a:rPr lang="en-US" altLang="zh-CN" dirty="0"/>
              <a:t>ID</a:t>
            </a:r>
            <a:r>
              <a:rPr lang="zh-CN" altLang="en-US" dirty="0"/>
              <a:t>）</a:t>
            </a:r>
            <a:endParaRPr lang="en-US" altLang="zh-CN" dirty="0"/>
          </a:p>
          <a:p>
            <a:endParaRPr lang="en-US" altLang="zh-CN" dirty="0"/>
          </a:p>
          <a:p>
            <a:r>
              <a:rPr lang="en-US" altLang="zh-CN" dirty="0"/>
              <a:t>typedef struct </a:t>
            </a:r>
            <a:r>
              <a:rPr lang="en-US" altLang="zh-CN" i="1" dirty="0"/>
              <a:t>_GUID</a:t>
            </a:r>
            <a:r>
              <a:rPr lang="en-US" altLang="zh-CN" dirty="0"/>
              <a:t> {</a:t>
            </a:r>
          </a:p>
          <a:p>
            <a:r>
              <a:rPr lang="en-US" altLang="zh-CN" dirty="0"/>
              <a:t>    unsigned long  Data1;</a:t>
            </a:r>
          </a:p>
          <a:p>
            <a:r>
              <a:rPr lang="en-US" altLang="zh-CN" dirty="0"/>
              <a:t>    unsigned short Data2;</a:t>
            </a:r>
          </a:p>
          <a:p>
            <a:r>
              <a:rPr lang="en-US" altLang="zh-CN" dirty="0"/>
              <a:t>    unsigned short Data3;</a:t>
            </a:r>
          </a:p>
          <a:p>
            <a:r>
              <a:rPr lang="en-US" altLang="zh-CN" dirty="0"/>
              <a:t>    unsigned char  Data4[ 8 ];</a:t>
            </a:r>
          </a:p>
          <a:p>
            <a:r>
              <a:rPr lang="en-US" altLang="zh-CN" dirty="0"/>
              <a:t>} </a:t>
            </a:r>
            <a:r>
              <a:rPr lang="en-US" altLang="zh-CN" i="1" dirty="0"/>
              <a:t>GUID</a:t>
            </a:r>
            <a:r>
              <a:rPr lang="en-US" altLang="zh-CN" dirty="0"/>
              <a:t>;</a:t>
            </a:r>
          </a:p>
          <a:p>
            <a:endParaRPr lang="en-US" altLang="zh-CN" dirty="0"/>
          </a:p>
          <a:p>
            <a:r>
              <a:rPr lang="en-US" altLang="zh-CN" dirty="0"/>
              <a:t>typedef </a:t>
            </a:r>
            <a:r>
              <a:rPr lang="en-US" altLang="zh-CN" i="1" dirty="0"/>
              <a:t>GUID</a:t>
            </a:r>
            <a:r>
              <a:rPr lang="en-US" altLang="zh-CN" dirty="0"/>
              <a:t> </a:t>
            </a:r>
            <a:r>
              <a:rPr lang="en-US" altLang="zh-CN" i="1" dirty="0"/>
              <a:t>IID</a:t>
            </a:r>
            <a:r>
              <a:rPr lang="en-US" altLang="zh-CN" dirty="0"/>
              <a:t>;</a:t>
            </a:r>
          </a:p>
          <a:p>
            <a:r>
              <a:rPr lang="en-US" altLang="zh-CN" dirty="0"/>
              <a:t>typedef </a:t>
            </a:r>
            <a:r>
              <a:rPr lang="en-US" altLang="zh-CN" i="1" dirty="0"/>
              <a:t>GUID</a:t>
            </a:r>
            <a:r>
              <a:rPr lang="en-US" altLang="zh-CN" dirty="0"/>
              <a:t> </a:t>
            </a:r>
            <a:r>
              <a:rPr lang="en-US" altLang="zh-CN" i="1" dirty="0"/>
              <a:t>CLSID</a:t>
            </a:r>
            <a:r>
              <a:rPr lang="en-US" altLang="zh-CN" dirty="0"/>
              <a:t>;</a:t>
            </a:r>
          </a:p>
          <a:p>
            <a:endParaRPr lang="en-US" altLang="zh-CN" dirty="0"/>
          </a:p>
          <a:p>
            <a:r>
              <a:rPr lang="zh-CN" altLang="zh-CN" dirty="0"/>
              <a:t>使用非集中式的唯一性算法！（比起累加计数要可靠），</a:t>
            </a:r>
            <a:r>
              <a:rPr lang="en-US" altLang="zh-CN" dirty="0"/>
              <a:t>Windows</a:t>
            </a:r>
            <a:r>
              <a:rPr lang="zh-CN" altLang="zh-CN" dirty="0"/>
              <a:t>下</a:t>
            </a:r>
            <a:r>
              <a:rPr lang="en-US" altLang="zh-CN" i="1" dirty="0" err="1"/>
              <a:t>CoCreateGuid</a:t>
            </a:r>
            <a:r>
              <a:rPr lang="en-US" altLang="zh-CN" dirty="0"/>
              <a:t>( </a:t>
            </a:r>
            <a:r>
              <a:rPr lang="en-US" altLang="zh-CN" i="1" dirty="0"/>
              <a:t>_Out_</a:t>
            </a:r>
            <a:r>
              <a:rPr lang="en-US" altLang="zh-CN" dirty="0"/>
              <a:t> </a:t>
            </a:r>
            <a:r>
              <a:rPr lang="en-US" altLang="zh-CN" i="1" dirty="0"/>
              <a:t>GUID</a:t>
            </a:r>
            <a:r>
              <a:rPr lang="en-US" altLang="zh-CN" dirty="0"/>
              <a:t> </a:t>
            </a:r>
            <a:r>
              <a:rPr lang="en-US" altLang="zh-CN" i="1" dirty="0"/>
              <a:t>FAR</a:t>
            </a:r>
            <a:r>
              <a:rPr lang="en-US" altLang="zh-CN" dirty="0"/>
              <a:t> * </a:t>
            </a:r>
            <a:r>
              <a:rPr lang="en-US" altLang="zh-CN" dirty="0" err="1"/>
              <a:t>pguid</a:t>
            </a:r>
            <a:r>
              <a:rPr lang="en-US" altLang="zh-CN" dirty="0"/>
              <a:t>) API</a:t>
            </a:r>
            <a:r>
              <a:rPr lang="zh-CN" altLang="en-US" dirty="0"/>
              <a:t>可用于生成</a:t>
            </a:r>
            <a:r>
              <a:rPr lang="en-US" altLang="zh-CN" dirty="0"/>
              <a:t>GUID</a:t>
            </a:r>
          </a:p>
          <a:p>
            <a:endParaRPr lang="en-US" altLang="zh-CN" dirty="0"/>
          </a:p>
        </p:txBody>
      </p:sp>
    </p:spTree>
    <p:extLst>
      <p:ext uri="{BB962C8B-B14F-4D97-AF65-F5344CB8AC3E}">
        <p14:creationId xmlns:p14="http://schemas.microsoft.com/office/powerpoint/2010/main" val="358008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3416320"/>
          </a:xfrm>
          <a:prstGeom prst="rect">
            <a:avLst/>
          </a:prstGeom>
          <a:noFill/>
        </p:spPr>
        <p:txBody>
          <a:bodyPr wrap="square" rtlCol="0">
            <a:spAutoFit/>
          </a:bodyPr>
          <a:lstStyle/>
          <a:p>
            <a:r>
              <a:rPr lang="en-US" altLang="zh-CN" dirty="0" err="1"/>
              <a:t>QueryInterface</a:t>
            </a:r>
            <a:r>
              <a:rPr lang="en-US" altLang="zh-CN" dirty="0"/>
              <a:t> </a:t>
            </a:r>
            <a:r>
              <a:rPr lang="zh-CN" altLang="en-US" dirty="0"/>
              <a:t>：查询</a:t>
            </a:r>
            <a:r>
              <a:rPr lang="en-US" altLang="zh-CN" dirty="0"/>
              <a:t>COM</a:t>
            </a:r>
            <a:r>
              <a:rPr lang="zh-CN" altLang="en-US" dirty="0"/>
              <a:t>组件中某类实例是否支持指定类型的接口</a:t>
            </a:r>
            <a:endParaRPr lang="en-US" altLang="zh-CN" dirty="0"/>
          </a:p>
          <a:p>
            <a:endParaRPr lang="en-US" altLang="zh-CN" dirty="0"/>
          </a:p>
          <a:p>
            <a:r>
              <a:rPr lang="zh-CN" altLang="en-US" dirty="0"/>
              <a:t>原型：</a:t>
            </a:r>
            <a:r>
              <a:rPr lang="en-US" altLang="zh-CN" i="1" dirty="0"/>
              <a:t>STDMETHOD</a:t>
            </a:r>
            <a:r>
              <a:rPr lang="en-US" altLang="zh-CN" dirty="0"/>
              <a:t>(</a:t>
            </a:r>
            <a:r>
              <a:rPr lang="en-US" altLang="zh-CN" dirty="0" err="1"/>
              <a:t>QueryInterface</a:t>
            </a:r>
            <a:r>
              <a:rPr lang="en-US" altLang="zh-CN" dirty="0"/>
              <a:t>)(</a:t>
            </a:r>
            <a:r>
              <a:rPr lang="en-US" altLang="zh-CN" i="1" dirty="0"/>
              <a:t>REFIID</a:t>
            </a:r>
            <a:r>
              <a:rPr lang="en-US" altLang="zh-CN" dirty="0"/>
              <a:t> </a:t>
            </a:r>
            <a:r>
              <a:rPr lang="en-US" altLang="zh-CN" dirty="0" err="1"/>
              <a:t>iid</a:t>
            </a:r>
            <a:r>
              <a:rPr lang="en-US" altLang="zh-CN" dirty="0"/>
              <a:t>, </a:t>
            </a:r>
            <a:r>
              <a:rPr lang="en-US" altLang="zh-CN" i="1" dirty="0"/>
              <a:t>LPVOID</a:t>
            </a:r>
            <a:r>
              <a:rPr lang="en-US" altLang="zh-CN" dirty="0"/>
              <a:t>* </a:t>
            </a:r>
            <a:r>
              <a:rPr lang="en-US" altLang="zh-CN" dirty="0" err="1"/>
              <a:t>ppvObj</a:t>
            </a:r>
            <a:r>
              <a:rPr lang="en-US" altLang="zh-CN" dirty="0"/>
              <a:t>)</a:t>
            </a:r>
          </a:p>
          <a:p>
            <a:endParaRPr lang="en-US" altLang="zh-CN" dirty="0"/>
          </a:p>
          <a:p>
            <a:r>
              <a:rPr lang="zh-CN" altLang="en-US" dirty="0"/>
              <a:t>实际上第二个参数是一个</a:t>
            </a:r>
            <a:r>
              <a:rPr lang="en-US" altLang="zh-CN" dirty="0"/>
              <a:t>(void </a:t>
            </a:r>
            <a:r>
              <a:rPr lang="zh-CN" altLang="en-US" dirty="0"/>
              <a:t>*</a:t>
            </a:r>
            <a:r>
              <a:rPr lang="en-US" altLang="zh-CN" dirty="0"/>
              <a:t>*)</a:t>
            </a:r>
            <a:r>
              <a:rPr lang="zh-CN" altLang="en-US" dirty="0"/>
              <a:t>的指针，在使用</a:t>
            </a:r>
            <a:r>
              <a:rPr lang="en-US" altLang="zh-CN" dirty="0" err="1"/>
              <a:t>QueryInterface</a:t>
            </a:r>
            <a:r>
              <a:rPr lang="zh-CN" altLang="en-US" dirty="0"/>
              <a:t>的时候可能将某个</a:t>
            </a:r>
            <a:r>
              <a:rPr lang="en-US" altLang="zh-CN" dirty="0"/>
              <a:t>IID</a:t>
            </a:r>
            <a:r>
              <a:rPr lang="zh-CN" altLang="en-US" dirty="0"/>
              <a:t>查询出来的接口指针赋值给了其一个不对应的接口指针类型，而编译时却可以完全通过，即该接口无法做到类型安全。</a:t>
            </a:r>
            <a:endParaRPr lang="en-US" altLang="zh-CN" dirty="0"/>
          </a:p>
          <a:p>
            <a:endParaRPr lang="en-US" altLang="zh-CN" dirty="0"/>
          </a:p>
          <a:p>
            <a:r>
              <a:rPr lang="en-US" altLang="zh-CN" dirty="0"/>
              <a:t>COM</a:t>
            </a:r>
            <a:r>
              <a:rPr lang="zh-CN" altLang="en-US" dirty="0"/>
              <a:t>提供了一个宏用于保证两个参数所表示的接口类型一致性：</a:t>
            </a:r>
            <a:endParaRPr lang="en-US" altLang="zh-CN" dirty="0"/>
          </a:p>
          <a:p>
            <a:endParaRPr lang="en-US" altLang="zh-CN" dirty="0"/>
          </a:p>
          <a:p>
            <a:r>
              <a:rPr lang="en-US" altLang="zh-CN" sz="1200" dirty="0"/>
              <a:t>#define </a:t>
            </a:r>
            <a:r>
              <a:rPr lang="en-US" altLang="zh-CN" sz="1200" i="1" dirty="0"/>
              <a:t>IID_PPV_ARGS</a:t>
            </a:r>
            <a:r>
              <a:rPr lang="en-US" altLang="zh-CN" sz="1200" dirty="0"/>
              <a:t>(</a:t>
            </a:r>
            <a:r>
              <a:rPr lang="en-US" altLang="zh-CN" sz="1200" dirty="0" err="1"/>
              <a:t>ppType</a:t>
            </a:r>
            <a:r>
              <a:rPr lang="en-US" altLang="zh-CN" sz="1200" dirty="0"/>
              <a:t>) __</a:t>
            </a:r>
            <a:r>
              <a:rPr lang="en-US" altLang="zh-CN" sz="1200" dirty="0" err="1"/>
              <a:t>uuidof</a:t>
            </a:r>
            <a:r>
              <a:rPr lang="en-US" altLang="zh-CN" sz="1200" dirty="0"/>
              <a:t>(**(</a:t>
            </a:r>
            <a:r>
              <a:rPr lang="en-US" altLang="zh-CN" sz="1200" dirty="0" err="1"/>
              <a:t>ppType</a:t>
            </a:r>
            <a:r>
              <a:rPr lang="en-US" altLang="zh-CN" sz="1200" dirty="0"/>
              <a:t>)), </a:t>
            </a:r>
            <a:r>
              <a:rPr lang="en-US" altLang="zh-CN" sz="1200" i="1" dirty="0" err="1"/>
              <a:t>IID_PPV_ARGS_Helper</a:t>
            </a:r>
            <a:r>
              <a:rPr lang="en-US" altLang="zh-CN" sz="1200" dirty="0"/>
              <a:t>(</a:t>
            </a:r>
            <a:r>
              <a:rPr lang="en-US" altLang="zh-CN" sz="1200" dirty="0" err="1"/>
              <a:t>ppType</a:t>
            </a:r>
            <a:r>
              <a:rPr lang="en-US" altLang="zh-CN" sz="1200" dirty="0"/>
              <a:t>)</a:t>
            </a:r>
          </a:p>
          <a:p>
            <a:endParaRPr lang="en-US" altLang="zh-CN" sz="1200" dirty="0"/>
          </a:p>
          <a:p>
            <a:r>
              <a:rPr lang="en-US" altLang="zh-CN" sz="1200" dirty="0" err="1"/>
              <a:t>ppType</a:t>
            </a:r>
            <a:r>
              <a:rPr lang="zh-CN" altLang="en-US" sz="1200" dirty="0"/>
              <a:t>即为需要传入的接口指针的地址，</a:t>
            </a:r>
            <a:r>
              <a:rPr lang="en-US" altLang="zh-CN" sz="1200" dirty="0"/>
              <a:t>__</a:t>
            </a:r>
            <a:r>
              <a:rPr lang="en-US" altLang="zh-CN" sz="1200" dirty="0" err="1"/>
              <a:t>uuidof</a:t>
            </a:r>
            <a:r>
              <a:rPr lang="zh-CN" altLang="en-US" sz="1200" dirty="0"/>
              <a:t>可以直接根据</a:t>
            </a:r>
            <a:r>
              <a:rPr lang="en-US" altLang="zh-CN" sz="1200" dirty="0" err="1"/>
              <a:t>ppType</a:t>
            </a:r>
            <a:r>
              <a:rPr lang="zh-CN" altLang="en-US" sz="1200" dirty="0"/>
              <a:t>类型获取其</a:t>
            </a:r>
            <a:r>
              <a:rPr lang="en-US" altLang="zh-CN" sz="1200" dirty="0"/>
              <a:t>GUID</a:t>
            </a:r>
            <a:r>
              <a:rPr lang="zh-CN" altLang="en-US" sz="1200" dirty="0"/>
              <a:t>值</a:t>
            </a:r>
            <a:endParaRPr lang="en-US" altLang="zh-CN" sz="1200" dirty="0"/>
          </a:p>
        </p:txBody>
      </p:sp>
    </p:spTree>
    <p:extLst>
      <p:ext uri="{BB962C8B-B14F-4D97-AF65-F5344CB8AC3E}">
        <p14:creationId xmlns:p14="http://schemas.microsoft.com/office/powerpoint/2010/main" val="1318637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3662541"/>
          </a:xfrm>
          <a:prstGeom prst="rect">
            <a:avLst/>
          </a:prstGeom>
          <a:noFill/>
        </p:spPr>
        <p:txBody>
          <a:bodyPr wrap="square" rtlCol="0">
            <a:spAutoFit/>
          </a:bodyPr>
          <a:lstStyle/>
          <a:p>
            <a:r>
              <a:rPr lang="en-US" altLang="zh-CN" dirty="0" err="1"/>
              <a:t>QueryInterface</a:t>
            </a:r>
            <a:r>
              <a:rPr lang="zh-CN" altLang="en-US" dirty="0"/>
              <a:t>的实现：</a:t>
            </a:r>
            <a:endParaRPr lang="en-US" altLang="zh-CN" dirty="0"/>
          </a:p>
          <a:p>
            <a:endParaRPr lang="en-US" altLang="zh-CN" dirty="0"/>
          </a:p>
          <a:p>
            <a:r>
              <a:rPr lang="zh-CN" altLang="en-US" dirty="0"/>
              <a:t>该方法的实质是通过</a:t>
            </a:r>
            <a:r>
              <a:rPr lang="en-US" altLang="zh-CN" dirty="0"/>
              <a:t>IID</a:t>
            </a:r>
            <a:r>
              <a:rPr lang="zh-CN" altLang="en-US" dirty="0"/>
              <a:t>将实现接口的实现类实例指针强制转换为对应接口类型指针的过程。实现如上过程的两个主流方法：</a:t>
            </a:r>
            <a:endParaRPr lang="en-US" altLang="zh-CN" dirty="0"/>
          </a:p>
          <a:p>
            <a:endParaRPr lang="en-US" altLang="zh-CN" dirty="0"/>
          </a:p>
          <a:p>
            <a:pPr marL="285750" indent="-285750">
              <a:buFont typeface="Arial" panose="020B0604020202020204" pitchFamily="34" charset="0"/>
              <a:buChar char="•"/>
            </a:pPr>
            <a:r>
              <a:rPr lang="zh-CN" altLang="en-US" dirty="0"/>
              <a:t>表驱动法    </a:t>
            </a:r>
            <a:endParaRPr lang="en-US" altLang="zh-CN" dirty="0"/>
          </a:p>
          <a:p>
            <a:r>
              <a:rPr lang="en-US" altLang="zh-CN" dirty="0"/>
              <a:t>     </a:t>
            </a:r>
            <a:r>
              <a:rPr lang="zh-CN" altLang="en-US" sz="1400" dirty="0"/>
              <a:t>因为将实现类实例指针强转为指定接口类型指针的实质就是为了获取指向实例类型的虚表中对应继承接口类型的虚函数序列的首地址，因此需要建立</a:t>
            </a:r>
            <a:r>
              <a:rPr lang="en-US" altLang="zh-CN" sz="1400" dirty="0"/>
              <a:t>IID</a:t>
            </a:r>
            <a:r>
              <a:rPr lang="zh-CN" altLang="en-US" sz="1400" dirty="0"/>
              <a:t>与此地址的映射关系，目前</a:t>
            </a:r>
            <a:r>
              <a:rPr lang="en-US" altLang="zh-CN" sz="1400" dirty="0"/>
              <a:t>COM</a:t>
            </a:r>
            <a:r>
              <a:rPr lang="zh-CN" altLang="en-US" sz="1400" dirty="0"/>
              <a:t>使用一组宏定义完成建表及查询操作；</a:t>
            </a:r>
            <a:endParaRPr lang="en-US" altLang="zh-CN" sz="1400" dirty="0"/>
          </a:p>
          <a:p>
            <a:endParaRPr lang="en-US" altLang="zh-CN" sz="1400" dirty="0"/>
          </a:p>
          <a:p>
            <a:endParaRPr lang="en-US" altLang="zh-CN" dirty="0"/>
          </a:p>
          <a:p>
            <a:pPr marL="285750" indent="-285750">
              <a:buFont typeface="Arial" panose="020B0604020202020204" pitchFamily="34" charset="0"/>
              <a:buChar char="•"/>
            </a:pPr>
            <a:r>
              <a:rPr lang="zh-CN" altLang="en-US" dirty="0"/>
              <a:t>宏驱动法 （</a:t>
            </a:r>
            <a:r>
              <a:rPr lang="en-US" altLang="zh-CN" dirty="0"/>
              <a:t>XPCOM</a:t>
            </a:r>
            <a:r>
              <a:rPr lang="zh-CN" altLang="en-US" dirty="0"/>
              <a:t>介绍）</a:t>
            </a:r>
            <a:endParaRPr lang="en-US" altLang="zh-CN" dirty="0"/>
          </a:p>
          <a:p>
            <a:endParaRPr lang="en-US" altLang="zh-CN" sz="1400" dirty="0"/>
          </a:p>
          <a:p>
            <a:endParaRPr lang="en-US" altLang="zh-CN" sz="1400" dirty="0"/>
          </a:p>
        </p:txBody>
      </p:sp>
    </p:spTree>
    <p:extLst>
      <p:ext uri="{BB962C8B-B14F-4D97-AF65-F5344CB8AC3E}">
        <p14:creationId xmlns:p14="http://schemas.microsoft.com/office/powerpoint/2010/main" val="374443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rot="16200000">
            <a:off x="979203" y="1921423"/>
            <a:ext cx="2206053" cy="707886"/>
          </a:xfrm>
          <a:prstGeom prst="rect">
            <a:avLst/>
          </a:prstGeom>
        </p:spPr>
        <p:txBody>
          <a:bodyPr wrap="none">
            <a:spAutoFit/>
          </a:bodyPr>
          <a:lstStyle/>
          <a:p>
            <a:pPr>
              <a:defRPr/>
            </a:pPr>
            <a:endParaRPr lang="en-US" altLang="zh-CN" sz="2000" spc="300" dirty="0">
              <a:solidFill>
                <a:schemeClr val="tx1">
                  <a:lumMod val="65000"/>
                  <a:lumOff val="35000"/>
                </a:schemeClr>
              </a:solidFill>
              <a:latin typeface="Elephant" panose="02020904090505020303" pitchFamily="18" charset="0"/>
              <a:ea typeface="华文中宋" panose="02010600040101010101" pitchFamily="2" charset="-122"/>
            </a:endParaRPr>
          </a:p>
          <a:p>
            <a:pPr>
              <a:defRPr/>
            </a:pPr>
            <a:r>
              <a:rPr lang="en-US" altLang="zh-CN" sz="2000" spc="300" dirty="0">
                <a:solidFill>
                  <a:schemeClr val="tx1">
                    <a:lumMod val="65000"/>
                    <a:lumOff val="35000"/>
                  </a:schemeClr>
                </a:solidFill>
                <a:latin typeface="Elephant" panose="02020904090505020303" pitchFamily="18" charset="0"/>
                <a:ea typeface="华文中宋" panose="02010600040101010101" pitchFamily="2" charset="-122"/>
              </a:rPr>
              <a:t>CONTENTS</a:t>
            </a:r>
            <a:endParaRPr lang="zh-CN" altLang="en-US" sz="2000" spc="300" dirty="0">
              <a:solidFill>
                <a:schemeClr val="tx1">
                  <a:lumMod val="65000"/>
                  <a:lumOff val="35000"/>
                </a:schemeClr>
              </a:solidFill>
              <a:latin typeface="Elephant" panose="02020904090505020303" pitchFamily="18" charset="0"/>
              <a:ea typeface="华文中宋" panose="02010600040101010101" pitchFamily="2" charset="-122"/>
            </a:endParaRPr>
          </a:p>
        </p:txBody>
      </p:sp>
      <p:grpSp>
        <p:nvGrpSpPr>
          <p:cNvPr id="2" name="组合 1"/>
          <p:cNvGrpSpPr/>
          <p:nvPr/>
        </p:nvGrpSpPr>
        <p:grpSpPr>
          <a:xfrm>
            <a:off x="2987824" y="1419622"/>
            <a:ext cx="4106465" cy="502444"/>
            <a:chOff x="2987824" y="914375"/>
            <a:chExt cx="4106465" cy="502444"/>
          </a:xfrm>
        </p:grpSpPr>
        <p:sp>
          <p:nvSpPr>
            <p:cNvPr id="17" name="矩形 3"/>
            <p:cNvSpPr/>
            <p:nvPr>
              <p:custDataLst>
                <p:tags r:id="rId10"/>
              </p:custDataLst>
            </p:nvPr>
          </p:nvSpPr>
          <p:spPr>
            <a:xfrm>
              <a:off x="2987824" y="914375"/>
              <a:ext cx="176213" cy="502444"/>
            </a:xfrm>
            <a:custGeom>
              <a:avLst/>
              <a:gdLst>
                <a:gd name="connsiteX0" fmla="*/ 0 w 235132"/>
                <a:gd name="connsiteY0" fmla="*/ 0 h 496389"/>
                <a:gd name="connsiteX1" fmla="*/ 235132 w 235132"/>
                <a:gd name="connsiteY1" fmla="*/ 0 h 496389"/>
                <a:gd name="connsiteX2" fmla="*/ 235132 w 235132"/>
                <a:gd name="connsiteY2" fmla="*/ 496389 h 496389"/>
                <a:gd name="connsiteX3" fmla="*/ 0 w 235132"/>
                <a:gd name="connsiteY3" fmla="*/ 496389 h 496389"/>
                <a:gd name="connsiteX4" fmla="*/ 0 w 235132"/>
                <a:gd name="connsiteY4" fmla="*/ 0 h 496389"/>
                <a:gd name="connsiteX0" fmla="*/ 0 w 243840"/>
                <a:gd name="connsiteY0" fmla="*/ 0 h 566058"/>
                <a:gd name="connsiteX1" fmla="*/ 235132 w 243840"/>
                <a:gd name="connsiteY1" fmla="*/ 0 h 566058"/>
                <a:gd name="connsiteX2" fmla="*/ 243840 w 243840"/>
                <a:gd name="connsiteY2" fmla="*/ 566058 h 566058"/>
                <a:gd name="connsiteX3" fmla="*/ 0 w 243840"/>
                <a:gd name="connsiteY3" fmla="*/ 496389 h 566058"/>
                <a:gd name="connsiteX4" fmla="*/ 0 w 243840"/>
                <a:gd name="connsiteY4" fmla="*/ 0 h 566058"/>
                <a:gd name="connsiteX0" fmla="*/ 0 w 235132"/>
                <a:gd name="connsiteY0" fmla="*/ 0 h 637965"/>
                <a:gd name="connsiteX1" fmla="*/ 235132 w 235132"/>
                <a:gd name="connsiteY1" fmla="*/ 0 h 637965"/>
                <a:gd name="connsiteX2" fmla="*/ 235131 w 235132"/>
                <a:gd name="connsiteY2" fmla="*/ 637965 h 637965"/>
                <a:gd name="connsiteX3" fmla="*/ 0 w 235132"/>
                <a:gd name="connsiteY3" fmla="*/ 496389 h 637965"/>
                <a:gd name="connsiteX4" fmla="*/ 0 w 235132"/>
                <a:gd name="connsiteY4" fmla="*/ 0 h 637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2" h="637965">
                  <a:moveTo>
                    <a:pt x="0" y="0"/>
                  </a:moveTo>
                  <a:lnTo>
                    <a:pt x="235132" y="0"/>
                  </a:lnTo>
                  <a:cubicBezTo>
                    <a:pt x="235132" y="212655"/>
                    <a:pt x="235131" y="425310"/>
                    <a:pt x="235131" y="637965"/>
                  </a:cubicBezTo>
                  <a:lnTo>
                    <a:pt x="0" y="496389"/>
                  </a:lnTo>
                  <a:lnTo>
                    <a:pt x="0" y="0"/>
                  </a:lnTo>
                  <a:close/>
                </a:path>
              </a:pathLst>
            </a:custGeom>
            <a:solidFill>
              <a:schemeClr val="tx2">
                <a:lumMod val="50000"/>
              </a:schemeClr>
            </a:solidFill>
            <a:ln w="12700" cap="flat" cmpd="sng" algn="ctr">
              <a:noFill/>
              <a:prstDash val="solid"/>
              <a:miter lim="800000"/>
            </a:ln>
            <a:effectLst/>
          </p:spPr>
          <p:txBody>
            <a:bodyPr anchor="ctr"/>
            <a:lstStyle/>
            <a:p>
              <a:pPr algn="ctr">
                <a:defRPr/>
              </a:pPr>
              <a:endParaRPr lang="zh-CN" altLang="en-US" sz="1350" kern="0">
                <a:solidFill>
                  <a:prstClr val="white"/>
                </a:solidFill>
                <a:latin typeface="Calibri"/>
                <a:ea typeface="幼圆"/>
              </a:endParaRPr>
            </a:p>
          </p:txBody>
        </p:sp>
        <p:sp>
          <p:nvSpPr>
            <p:cNvPr id="18" name="矩形 17"/>
            <p:cNvSpPr/>
            <p:nvPr>
              <p:custDataLst>
                <p:tags r:id="rId11"/>
              </p:custDataLst>
            </p:nvPr>
          </p:nvSpPr>
          <p:spPr>
            <a:xfrm>
              <a:off x="2987824" y="915566"/>
              <a:ext cx="4106465" cy="385763"/>
            </a:xfrm>
            <a:prstGeom prst="rect">
              <a:avLst/>
            </a:prstGeom>
            <a:solidFill>
              <a:srgbClr val="004C92"/>
            </a:solidFill>
            <a:ln w="12700" cap="flat" cmpd="sng" algn="ctr">
              <a:noFill/>
              <a:prstDash val="solid"/>
              <a:miter lim="800000"/>
            </a:ln>
            <a:effectLst/>
          </p:spPr>
          <p:txBody>
            <a:bodyPr lIns="486000" tIns="27000" rIns="27000" bIns="81000" anchor="ctr"/>
            <a:lstStyle/>
            <a:p>
              <a:pPr>
                <a:defRPr/>
              </a:pPr>
              <a:r>
                <a:rPr lang="en-US" altLang="zh-CN" sz="1000" b="1" kern="0" dirty="0">
                  <a:solidFill>
                    <a:prstClr val="white"/>
                  </a:solidFill>
                  <a:latin typeface="微软雅黑" pitchFamily="34" charset="-122"/>
                  <a:ea typeface="微软雅黑" pitchFamily="34" charset="-122"/>
                </a:rPr>
                <a:t>C++</a:t>
              </a:r>
              <a:r>
                <a:rPr lang="zh-CN" altLang="en-US" sz="1000" b="1" kern="0" dirty="0">
                  <a:solidFill>
                    <a:prstClr val="white"/>
                  </a:solidFill>
                  <a:latin typeface="微软雅黑" pitchFamily="34" charset="-122"/>
                  <a:ea typeface="微软雅黑" pitchFamily="34" charset="-122"/>
                </a:rPr>
                <a:t>软件重用的现实与挑战</a:t>
              </a:r>
            </a:p>
          </p:txBody>
        </p:sp>
        <p:sp>
          <p:nvSpPr>
            <p:cNvPr id="3077" name="文本框 18"/>
            <p:cNvSpPr txBox="1">
              <a:spLocks noChangeArrowheads="1"/>
            </p:cNvSpPr>
            <p:nvPr>
              <p:custDataLst>
                <p:tags r:id="rId12"/>
              </p:custDataLst>
            </p:nvPr>
          </p:nvSpPr>
          <p:spPr bwMode="auto">
            <a:xfrm>
              <a:off x="3131840" y="935332"/>
              <a:ext cx="33813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350" dirty="0">
                  <a:solidFill>
                    <a:srgbClr val="FFFFFF"/>
                  </a:solidFill>
                  <a:latin typeface="Elephant" panose="02020904090505020303" pitchFamily="18" charset="0"/>
                </a:rPr>
                <a:t>01</a:t>
              </a:r>
              <a:endParaRPr lang="zh-CN" altLang="en-US" sz="1350" dirty="0">
                <a:solidFill>
                  <a:srgbClr val="FFFFFF"/>
                </a:solidFill>
                <a:latin typeface="Elephant" panose="02020904090505020303" pitchFamily="18" charset="0"/>
              </a:endParaRPr>
            </a:p>
          </p:txBody>
        </p:sp>
      </p:grpSp>
      <p:sp>
        <p:nvSpPr>
          <p:cNvPr id="3078" name="文本框 19"/>
          <p:cNvSpPr txBox="1">
            <a:spLocks noChangeArrowheads="1"/>
          </p:cNvSpPr>
          <p:nvPr>
            <p:custDataLst>
              <p:tags r:id="rId3"/>
            </p:custDataLst>
          </p:nvPr>
        </p:nvSpPr>
        <p:spPr bwMode="auto">
          <a:xfrm>
            <a:off x="1331640" y="1635646"/>
            <a:ext cx="6480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400" b="1" dirty="0">
                <a:solidFill>
                  <a:srgbClr val="004C92"/>
                </a:solidFill>
                <a:latin typeface="微软雅黑" panose="020B0503020204020204" pitchFamily="34" charset="-122"/>
                <a:ea typeface="微软雅黑" panose="020B0503020204020204" pitchFamily="34" charset="-122"/>
              </a:rPr>
              <a:t>目录</a:t>
            </a:r>
          </a:p>
        </p:txBody>
      </p:sp>
      <p:grpSp>
        <p:nvGrpSpPr>
          <p:cNvPr id="3" name="组合 2"/>
          <p:cNvGrpSpPr/>
          <p:nvPr/>
        </p:nvGrpSpPr>
        <p:grpSpPr>
          <a:xfrm>
            <a:off x="2987824" y="2140893"/>
            <a:ext cx="4106465" cy="512217"/>
            <a:chOff x="2987824" y="1635646"/>
            <a:chExt cx="4106465" cy="512217"/>
          </a:xfrm>
        </p:grpSpPr>
        <p:sp>
          <p:nvSpPr>
            <p:cNvPr id="21" name="矩形 3"/>
            <p:cNvSpPr/>
            <p:nvPr>
              <p:custDataLst>
                <p:tags r:id="rId7"/>
              </p:custDataLst>
            </p:nvPr>
          </p:nvSpPr>
          <p:spPr>
            <a:xfrm>
              <a:off x="2987824" y="1645419"/>
              <a:ext cx="176213" cy="502444"/>
            </a:xfrm>
            <a:custGeom>
              <a:avLst/>
              <a:gdLst>
                <a:gd name="connsiteX0" fmla="*/ 0 w 235132"/>
                <a:gd name="connsiteY0" fmla="*/ 0 h 496389"/>
                <a:gd name="connsiteX1" fmla="*/ 235132 w 235132"/>
                <a:gd name="connsiteY1" fmla="*/ 0 h 496389"/>
                <a:gd name="connsiteX2" fmla="*/ 235132 w 235132"/>
                <a:gd name="connsiteY2" fmla="*/ 496389 h 496389"/>
                <a:gd name="connsiteX3" fmla="*/ 0 w 235132"/>
                <a:gd name="connsiteY3" fmla="*/ 496389 h 496389"/>
                <a:gd name="connsiteX4" fmla="*/ 0 w 235132"/>
                <a:gd name="connsiteY4" fmla="*/ 0 h 496389"/>
                <a:gd name="connsiteX0" fmla="*/ 0 w 243840"/>
                <a:gd name="connsiteY0" fmla="*/ 0 h 566058"/>
                <a:gd name="connsiteX1" fmla="*/ 235132 w 243840"/>
                <a:gd name="connsiteY1" fmla="*/ 0 h 566058"/>
                <a:gd name="connsiteX2" fmla="*/ 243840 w 243840"/>
                <a:gd name="connsiteY2" fmla="*/ 566058 h 566058"/>
                <a:gd name="connsiteX3" fmla="*/ 0 w 243840"/>
                <a:gd name="connsiteY3" fmla="*/ 496389 h 566058"/>
                <a:gd name="connsiteX4" fmla="*/ 0 w 243840"/>
                <a:gd name="connsiteY4" fmla="*/ 0 h 566058"/>
                <a:gd name="connsiteX0" fmla="*/ 0 w 235132"/>
                <a:gd name="connsiteY0" fmla="*/ 0 h 637965"/>
                <a:gd name="connsiteX1" fmla="*/ 235132 w 235132"/>
                <a:gd name="connsiteY1" fmla="*/ 0 h 637965"/>
                <a:gd name="connsiteX2" fmla="*/ 235131 w 235132"/>
                <a:gd name="connsiteY2" fmla="*/ 637965 h 637965"/>
                <a:gd name="connsiteX3" fmla="*/ 0 w 235132"/>
                <a:gd name="connsiteY3" fmla="*/ 496389 h 637965"/>
                <a:gd name="connsiteX4" fmla="*/ 0 w 235132"/>
                <a:gd name="connsiteY4" fmla="*/ 0 h 637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2" h="637965">
                  <a:moveTo>
                    <a:pt x="0" y="0"/>
                  </a:moveTo>
                  <a:lnTo>
                    <a:pt x="235132" y="0"/>
                  </a:lnTo>
                  <a:cubicBezTo>
                    <a:pt x="235132" y="212655"/>
                    <a:pt x="235131" y="425310"/>
                    <a:pt x="235131" y="637965"/>
                  </a:cubicBezTo>
                  <a:lnTo>
                    <a:pt x="0" y="496389"/>
                  </a:lnTo>
                  <a:lnTo>
                    <a:pt x="0" y="0"/>
                  </a:lnTo>
                  <a:close/>
                </a:path>
              </a:pathLst>
            </a:custGeom>
            <a:solidFill>
              <a:schemeClr val="tx2">
                <a:lumMod val="50000"/>
              </a:schemeClr>
            </a:solidFill>
            <a:ln w="12700" cap="flat" cmpd="sng" algn="ctr">
              <a:noFill/>
              <a:prstDash val="solid"/>
              <a:miter lim="800000"/>
            </a:ln>
            <a:effectLst/>
          </p:spPr>
          <p:txBody>
            <a:bodyPr anchor="ctr"/>
            <a:lstStyle/>
            <a:p>
              <a:pPr algn="ctr">
                <a:defRPr/>
              </a:pPr>
              <a:endParaRPr lang="zh-CN" altLang="en-US" sz="1350" kern="0">
                <a:solidFill>
                  <a:prstClr val="white"/>
                </a:solidFill>
                <a:latin typeface="Calibri"/>
                <a:ea typeface="幼圆"/>
              </a:endParaRPr>
            </a:p>
          </p:txBody>
        </p:sp>
        <p:sp>
          <p:nvSpPr>
            <p:cNvPr id="22" name="矩形 21"/>
            <p:cNvSpPr/>
            <p:nvPr>
              <p:custDataLst>
                <p:tags r:id="rId8"/>
              </p:custDataLst>
            </p:nvPr>
          </p:nvSpPr>
          <p:spPr>
            <a:xfrm>
              <a:off x="2987824" y="1635646"/>
              <a:ext cx="4106465" cy="385763"/>
            </a:xfrm>
            <a:prstGeom prst="rect">
              <a:avLst/>
            </a:prstGeom>
            <a:solidFill>
              <a:srgbClr val="004C92"/>
            </a:solidFill>
            <a:ln w="12700" cap="flat" cmpd="sng" algn="ctr">
              <a:noFill/>
              <a:prstDash val="solid"/>
              <a:miter lim="800000"/>
            </a:ln>
            <a:effectLst/>
          </p:spPr>
          <p:txBody>
            <a:bodyPr lIns="486000" tIns="27000" rIns="27000" bIns="81000" anchor="ctr"/>
            <a:lstStyle/>
            <a:p>
              <a:pPr>
                <a:defRPr/>
              </a:pPr>
              <a:r>
                <a:rPr lang="en-US" altLang="zh-CN" sz="1000" b="1" kern="0" dirty="0">
                  <a:solidFill>
                    <a:prstClr val="white"/>
                  </a:solidFill>
                  <a:latin typeface="微软雅黑" pitchFamily="34" charset="-122"/>
                  <a:ea typeface="微软雅黑" pitchFamily="34" charset="-122"/>
                </a:rPr>
                <a:t>COM</a:t>
              </a:r>
              <a:r>
                <a:rPr lang="zh-CN" altLang="en-US" sz="1000" b="1" kern="0" dirty="0">
                  <a:solidFill>
                    <a:prstClr val="white"/>
                  </a:solidFill>
                  <a:latin typeface="微软雅黑" pitchFamily="34" charset="-122"/>
                  <a:ea typeface="微软雅黑" pitchFamily="34" charset="-122"/>
                </a:rPr>
                <a:t>（组件对象模型）</a:t>
              </a:r>
            </a:p>
          </p:txBody>
        </p:sp>
        <p:sp>
          <p:nvSpPr>
            <p:cNvPr id="3081" name="文本框 22"/>
            <p:cNvSpPr txBox="1">
              <a:spLocks noChangeArrowheads="1"/>
            </p:cNvSpPr>
            <p:nvPr>
              <p:custDataLst>
                <p:tags r:id="rId9"/>
              </p:custDataLst>
            </p:nvPr>
          </p:nvSpPr>
          <p:spPr bwMode="auto">
            <a:xfrm>
              <a:off x="3143940" y="1665790"/>
              <a:ext cx="33813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350" dirty="0">
                  <a:solidFill>
                    <a:srgbClr val="FFFFFF"/>
                  </a:solidFill>
                  <a:latin typeface="Elephant" panose="02020904090505020303" pitchFamily="18" charset="0"/>
                </a:rPr>
                <a:t>02</a:t>
              </a:r>
              <a:endParaRPr lang="zh-CN" altLang="en-US" sz="1350" dirty="0">
                <a:solidFill>
                  <a:srgbClr val="FFFFFF"/>
                </a:solidFill>
                <a:latin typeface="Elephant" panose="02020904090505020303" pitchFamily="18" charset="0"/>
              </a:endParaRPr>
            </a:p>
          </p:txBody>
        </p:sp>
      </p:grpSp>
      <p:grpSp>
        <p:nvGrpSpPr>
          <p:cNvPr id="4" name="组合 3"/>
          <p:cNvGrpSpPr/>
          <p:nvPr/>
        </p:nvGrpSpPr>
        <p:grpSpPr>
          <a:xfrm>
            <a:off x="2987824" y="2882900"/>
            <a:ext cx="4106465" cy="501254"/>
            <a:chOff x="2987824" y="2377653"/>
            <a:chExt cx="4106465" cy="501254"/>
          </a:xfrm>
        </p:grpSpPr>
        <p:sp>
          <p:nvSpPr>
            <p:cNvPr id="24" name="矩形 3"/>
            <p:cNvSpPr/>
            <p:nvPr>
              <p:custDataLst>
                <p:tags r:id="rId4"/>
              </p:custDataLst>
            </p:nvPr>
          </p:nvSpPr>
          <p:spPr>
            <a:xfrm>
              <a:off x="2987824" y="2377654"/>
              <a:ext cx="176213" cy="501253"/>
            </a:xfrm>
            <a:custGeom>
              <a:avLst/>
              <a:gdLst>
                <a:gd name="connsiteX0" fmla="*/ 0 w 235132"/>
                <a:gd name="connsiteY0" fmla="*/ 0 h 496389"/>
                <a:gd name="connsiteX1" fmla="*/ 235132 w 235132"/>
                <a:gd name="connsiteY1" fmla="*/ 0 h 496389"/>
                <a:gd name="connsiteX2" fmla="*/ 235132 w 235132"/>
                <a:gd name="connsiteY2" fmla="*/ 496389 h 496389"/>
                <a:gd name="connsiteX3" fmla="*/ 0 w 235132"/>
                <a:gd name="connsiteY3" fmla="*/ 496389 h 496389"/>
                <a:gd name="connsiteX4" fmla="*/ 0 w 235132"/>
                <a:gd name="connsiteY4" fmla="*/ 0 h 496389"/>
                <a:gd name="connsiteX0" fmla="*/ 0 w 243840"/>
                <a:gd name="connsiteY0" fmla="*/ 0 h 566058"/>
                <a:gd name="connsiteX1" fmla="*/ 235132 w 243840"/>
                <a:gd name="connsiteY1" fmla="*/ 0 h 566058"/>
                <a:gd name="connsiteX2" fmla="*/ 243840 w 243840"/>
                <a:gd name="connsiteY2" fmla="*/ 566058 h 566058"/>
                <a:gd name="connsiteX3" fmla="*/ 0 w 243840"/>
                <a:gd name="connsiteY3" fmla="*/ 496389 h 566058"/>
                <a:gd name="connsiteX4" fmla="*/ 0 w 243840"/>
                <a:gd name="connsiteY4" fmla="*/ 0 h 566058"/>
                <a:gd name="connsiteX0" fmla="*/ 0 w 235132"/>
                <a:gd name="connsiteY0" fmla="*/ 0 h 637965"/>
                <a:gd name="connsiteX1" fmla="*/ 235132 w 235132"/>
                <a:gd name="connsiteY1" fmla="*/ 0 h 637965"/>
                <a:gd name="connsiteX2" fmla="*/ 235131 w 235132"/>
                <a:gd name="connsiteY2" fmla="*/ 637965 h 637965"/>
                <a:gd name="connsiteX3" fmla="*/ 0 w 235132"/>
                <a:gd name="connsiteY3" fmla="*/ 496389 h 637965"/>
                <a:gd name="connsiteX4" fmla="*/ 0 w 235132"/>
                <a:gd name="connsiteY4" fmla="*/ 0 h 637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32" h="637965">
                  <a:moveTo>
                    <a:pt x="0" y="0"/>
                  </a:moveTo>
                  <a:lnTo>
                    <a:pt x="235132" y="0"/>
                  </a:lnTo>
                  <a:cubicBezTo>
                    <a:pt x="235132" y="212655"/>
                    <a:pt x="235131" y="425310"/>
                    <a:pt x="235131" y="637965"/>
                  </a:cubicBezTo>
                  <a:lnTo>
                    <a:pt x="0" y="496389"/>
                  </a:lnTo>
                  <a:lnTo>
                    <a:pt x="0" y="0"/>
                  </a:lnTo>
                  <a:close/>
                </a:path>
              </a:pathLst>
            </a:custGeom>
            <a:solidFill>
              <a:schemeClr val="tx2">
                <a:lumMod val="50000"/>
              </a:schemeClr>
            </a:solidFill>
            <a:ln w="12700" cap="flat" cmpd="sng" algn="ctr">
              <a:noFill/>
              <a:prstDash val="solid"/>
              <a:miter lim="800000"/>
            </a:ln>
            <a:effectLst/>
          </p:spPr>
          <p:txBody>
            <a:bodyPr anchor="ctr"/>
            <a:lstStyle/>
            <a:p>
              <a:pPr algn="ctr">
                <a:defRPr/>
              </a:pPr>
              <a:endParaRPr lang="zh-CN" altLang="en-US" sz="1350" kern="0">
                <a:solidFill>
                  <a:prstClr val="white"/>
                </a:solidFill>
                <a:latin typeface="Calibri"/>
                <a:ea typeface="幼圆"/>
              </a:endParaRPr>
            </a:p>
          </p:txBody>
        </p:sp>
        <p:sp>
          <p:nvSpPr>
            <p:cNvPr id="25" name="矩形 24"/>
            <p:cNvSpPr/>
            <p:nvPr>
              <p:custDataLst>
                <p:tags r:id="rId5"/>
              </p:custDataLst>
            </p:nvPr>
          </p:nvSpPr>
          <p:spPr>
            <a:xfrm>
              <a:off x="2987824" y="2377653"/>
              <a:ext cx="4106465" cy="385763"/>
            </a:xfrm>
            <a:prstGeom prst="rect">
              <a:avLst/>
            </a:prstGeom>
            <a:solidFill>
              <a:srgbClr val="004C92"/>
            </a:solidFill>
            <a:ln w="12700" cap="flat" cmpd="sng" algn="ctr">
              <a:noFill/>
              <a:prstDash val="solid"/>
              <a:miter lim="800000"/>
            </a:ln>
            <a:effectLst/>
          </p:spPr>
          <p:txBody>
            <a:bodyPr lIns="486000" tIns="27000" rIns="27000" bIns="81000" anchor="ctr"/>
            <a:lstStyle/>
            <a:p>
              <a:pPr>
                <a:defRPr/>
              </a:pPr>
              <a:r>
                <a:rPr lang="en-US" altLang="zh-CN" sz="1000" b="1" kern="0" dirty="0">
                  <a:solidFill>
                    <a:prstClr val="white"/>
                  </a:solidFill>
                  <a:latin typeface="微软雅黑" pitchFamily="34" charset="-122"/>
                  <a:ea typeface="微软雅黑" pitchFamily="34" charset="-122"/>
                </a:rPr>
                <a:t>XPCOM</a:t>
              </a:r>
              <a:r>
                <a:rPr lang="zh-CN" altLang="en-US" sz="1000" b="1" kern="0" dirty="0">
                  <a:solidFill>
                    <a:prstClr val="white"/>
                  </a:solidFill>
                  <a:latin typeface="微软雅黑" pitchFamily="34" charset="-122"/>
                  <a:ea typeface="微软雅黑" pitchFamily="34" charset="-122"/>
                </a:rPr>
                <a:t>（跨平台组件对象模型）</a:t>
              </a:r>
            </a:p>
          </p:txBody>
        </p:sp>
        <p:sp>
          <p:nvSpPr>
            <p:cNvPr id="3084" name="文本框 25"/>
            <p:cNvSpPr txBox="1">
              <a:spLocks noChangeArrowheads="1"/>
            </p:cNvSpPr>
            <p:nvPr>
              <p:custDataLst>
                <p:tags r:id="rId6"/>
              </p:custDataLst>
            </p:nvPr>
          </p:nvSpPr>
          <p:spPr bwMode="auto">
            <a:xfrm>
              <a:off x="3131840" y="2420493"/>
              <a:ext cx="33813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350" dirty="0">
                  <a:solidFill>
                    <a:srgbClr val="FFFFFF"/>
                  </a:solidFill>
                  <a:latin typeface="Elephant" panose="02020904090505020303" pitchFamily="18" charset="0"/>
                </a:rPr>
                <a:t>03</a:t>
              </a:r>
              <a:endParaRPr lang="zh-CN" altLang="en-US" sz="1350" dirty="0">
                <a:solidFill>
                  <a:srgbClr val="FFFFFF"/>
                </a:solidFill>
                <a:latin typeface="Elephant" panose="02020904090505020303" pitchFamily="18" charset="0"/>
              </a:endParaRPr>
            </a:p>
          </p:txBody>
        </p:sp>
      </p:grpSp>
      <p:cxnSp>
        <p:nvCxnSpPr>
          <p:cNvPr id="8" name="直接连接符 7"/>
          <p:cNvCxnSpPr/>
          <p:nvPr/>
        </p:nvCxnSpPr>
        <p:spPr>
          <a:xfrm>
            <a:off x="2627784" y="771550"/>
            <a:ext cx="0" cy="3334204"/>
          </a:xfrm>
          <a:prstGeom prst="line">
            <a:avLst/>
          </a:prstGeom>
          <a:ln>
            <a:solidFill>
              <a:srgbClr val="004C9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96714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4093428"/>
          </a:xfrm>
          <a:prstGeom prst="rect">
            <a:avLst/>
          </a:prstGeom>
          <a:noFill/>
        </p:spPr>
        <p:txBody>
          <a:bodyPr wrap="square" rtlCol="0">
            <a:spAutoFit/>
          </a:bodyPr>
          <a:lstStyle/>
          <a:p>
            <a:r>
              <a:rPr lang="zh-CN" altLang="en-US" dirty="0"/>
              <a:t>引用计数</a:t>
            </a:r>
            <a:r>
              <a:rPr lang="en-US" altLang="zh-CN" dirty="0" err="1"/>
              <a:t>AddRef</a:t>
            </a:r>
            <a:r>
              <a:rPr lang="en-US" altLang="zh-CN" dirty="0"/>
              <a:t>/Release </a:t>
            </a:r>
            <a:r>
              <a:rPr lang="zh-CN" altLang="en-US" dirty="0"/>
              <a:t>：用于对实现类对象资源进行管理</a:t>
            </a:r>
            <a:endParaRPr lang="en-US" altLang="zh-CN" dirty="0"/>
          </a:p>
          <a:p>
            <a:endParaRPr lang="en-US" altLang="zh-CN" sz="1400" dirty="0"/>
          </a:p>
          <a:p>
            <a:pPr marL="285750" indent="-285750">
              <a:buFont typeface="Wingdings" panose="05000000000000000000" pitchFamily="2" charset="2"/>
              <a:buChar char="Ø"/>
            </a:pPr>
            <a:r>
              <a:rPr lang="zh-CN" altLang="en-US" sz="1200" dirty="0"/>
              <a:t>针对用于计数成员的表示方式，可实现普通版本</a:t>
            </a:r>
            <a:r>
              <a:rPr lang="en-US" altLang="zh-CN" sz="1200" dirty="0"/>
              <a:t>(</a:t>
            </a:r>
            <a:r>
              <a:rPr lang="zh-CN" altLang="en-US" sz="1200" dirty="0"/>
              <a:t>如</a:t>
            </a:r>
            <a:r>
              <a:rPr lang="en-US" altLang="zh-CN" sz="1200" dirty="0" err="1"/>
              <a:t>int</a:t>
            </a:r>
            <a:r>
              <a:rPr lang="en-US" altLang="zh-CN" sz="1200" dirty="0"/>
              <a:t> </a:t>
            </a:r>
            <a:r>
              <a:rPr lang="en-US" altLang="zh-CN" sz="1200" dirty="0" err="1"/>
              <a:t>m_nRefCnt</a:t>
            </a:r>
            <a:r>
              <a:rPr lang="en-US" altLang="zh-CN" sz="1200" dirty="0"/>
              <a:t>)</a:t>
            </a:r>
            <a:r>
              <a:rPr lang="zh-CN" altLang="en-US" sz="1200" dirty="0"/>
              <a:t>或者线程安全版本</a:t>
            </a:r>
            <a:r>
              <a:rPr lang="en-US" altLang="zh-CN" sz="1200" dirty="0"/>
              <a:t>(</a:t>
            </a:r>
            <a:r>
              <a:rPr lang="zh-CN" altLang="en-US" sz="1200" dirty="0"/>
              <a:t>通过线程同步方法进行数据保护</a:t>
            </a:r>
            <a:r>
              <a:rPr lang="en-US" altLang="zh-CN" sz="1200" dirty="0"/>
              <a:t>)</a:t>
            </a:r>
          </a:p>
          <a:p>
            <a:endParaRPr lang="en-US" altLang="zh-CN" sz="1200" dirty="0"/>
          </a:p>
          <a:p>
            <a:pPr marL="285750" indent="-285750">
              <a:buFont typeface="Wingdings" panose="05000000000000000000" pitchFamily="2" charset="2"/>
              <a:buChar char="Ø"/>
            </a:pPr>
            <a:r>
              <a:rPr lang="zh-CN" altLang="en-US" sz="1200" dirty="0"/>
              <a:t>对于两个方法的调用时机有如下规则：</a:t>
            </a:r>
            <a:endParaRPr lang="en-US" altLang="zh-CN" sz="1200" dirty="0"/>
          </a:p>
          <a:p>
            <a:pPr marL="628650" lvl="1" indent="-171450">
              <a:buFont typeface="Arial" panose="020B0604020202020204" pitchFamily="34" charset="0"/>
              <a:buChar char="•"/>
            </a:pPr>
            <a:r>
              <a:rPr lang="zh-CN" altLang="zh-CN" sz="1000" dirty="0"/>
              <a:t>增加引用计数</a:t>
            </a:r>
          </a:p>
          <a:p>
            <a:pPr lvl="1" fontAlgn="ctr"/>
            <a:r>
              <a:rPr lang="zh-CN" altLang="zh-CN" sz="1000" dirty="0"/>
              <a:t>当把一个非空接口指针写到局部变量中时；</a:t>
            </a:r>
          </a:p>
          <a:p>
            <a:pPr lvl="1" fontAlgn="ctr"/>
            <a:r>
              <a:rPr lang="zh-CN" altLang="zh-CN" sz="1000" dirty="0"/>
              <a:t>当被调用方把一个非空接口指针写到方法或者函数的【</a:t>
            </a:r>
            <a:r>
              <a:rPr lang="en-US" altLang="zh-CN" sz="1000" dirty="0"/>
              <a:t>out</a:t>
            </a:r>
            <a:r>
              <a:rPr lang="zh-CN" altLang="zh-CN" sz="1000" dirty="0"/>
              <a:t>】或者【</a:t>
            </a:r>
            <a:r>
              <a:rPr lang="en-US" altLang="zh-CN" sz="1000" dirty="0"/>
              <a:t>in, out</a:t>
            </a:r>
            <a:r>
              <a:rPr lang="zh-CN" altLang="zh-CN" sz="1000" dirty="0"/>
              <a:t>】参数时；</a:t>
            </a:r>
          </a:p>
          <a:p>
            <a:pPr lvl="1" fontAlgn="ctr"/>
            <a:r>
              <a:rPr lang="zh-CN" altLang="zh-CN" sz="1000" dirty="0"/>
              <a:t>当被调用方返回一个非空接口指针作为函数的实际结果时；</a:t>
            </a:r>
          </a:p>
          <a:p>
            <a:pPr lvl="1" fontAlgn="ctr"/>
            <a:r>
              <a:rPr lang="zh-CN" altLang="zh-CN" sz="1000" dirty="0"/>
              <a:t>当把一个非空接口指针写到对象的一个数据成员中时；</a:t>
            </a:r>
          </a:p>
          <a:p>
            <a:r>
              <a:rPr lang="zh-CN" altLang="zh-CN" sz="1000" dirty="0"/>
              <a:t> </a:t>
            </a:r>
          </a:p>
          <a:p>
            <a:pPr marL="628650" lvl="1" indent="-171450">
              <a:buFont typeface="Arial" panose="020B0604020202020204" pitchFamily="34" charset="0"/>
              <a:buChar char="•"/>
            </a:pPr>
            <a:r>
              <a:rPr lang="zh-CN" altLang="zh-CN" sz="1000" dirty="0"/>
              <a:t>减少引用计数</a:t>
            </a:r>
            <a:r>
              <a:rPr lang="en-US" altLang="zh-CN" sz="1000" dirty="0"/>
              <a:t>(release)</a:t>
            </a:r>
            <a:endParaRPr lang="zh-CN" altLang="zh-CN" sz="1000" dirty="0"/>
          </a:p>
          <a:p>
            <a:pPr lvl="1" fontAlgn="ctr"/>
            <a:r>
              <a:rPr lang="zh-CN" altLang="zh-CN" sz="1000" dirty="0"/>
              <a:t>在改写一个非空局部变量或者数据成员之前；</a:t>
            </a:r>
          </a:p>
          <a:p>
            <a:pPr lvl="1" fontAlgn="ctr"/>
            <a:r>
              <a:rPr lang="zh-CN" altLang="zh-CN" sz="1000" dirty="0"/>
              <a:t>在离开非空局部变量的作用域之前；</a:t>
            </a:r>
          </a:p>
          <a:p>
            <a:pPr lvl="1" fontAlgn="ctr"/>
            <a:r>
              <a:rPr lang="zh-CN" altLang="zh-CN" sz="1000" dirty="0"/>
              <a:t>当被调用方要改写方法或者函数的【</a:t>
            </a:r>
            <a:r>
              <a:rPr lang="en-US" altLang="zh-CN" sz="1000" dirty="0" err="1"/>
              <a:t>in,out</a:t>
            </a:r>
            <a:r>
              <a:rPr lang="zh-CN" altLang="zh-CN" sz="1000" dirty="0"/>
              <a:t>】参数，并且参数的初始值为非空时。因为【</a:t>
            </a:r>
            <a:r>
              <a:rPr lang="en-US" altLang="zh-CN" sz="1000" dirty="0"/>
              <a:t>out</a:t>
            </a:r>
            <a:r>
              <a:rPr lang="zh-CN" altLang="zh-CN" sz="1000" dirty="0"/>
              <a:t>】参数被认为输入时应该为空值，所以被调用方永远也不必释放【</a:t>
            </a:r>
            <a:r>
              <a:rPr lang="en-US" altLang="zh-CN" sz="1000" dirty="0"/>
              <a:t>out</a:t>
            </a:r>
            <a:r>
              <a:rPr lang="zh-CN" altLang="zh-CN" sz="1000" dirty="0"/>
              <a:t>】参数；</a:t>
            </a:r>
          </a:p>
          <a:p>
            <a:pPr lvl="1" fontAlgn="ctr"/>
            <a:r>
              <a:rPr lang="zh-CN" altLang="zh-CN" sz="1000" dirty="0"/>
              <a:t>在改写一个对象的非空数据成员之前；</a:t>
            </a:r>
            <a:r>
              <a:rPr lang="en-US" altLang="zh-CN" sz="1000" dirty="0"/>
              <a:t> </a:t>
            </a:r>
            <a:endParaRPr lang="zh-CN" altLang="zh-CN" sz="1000" dirty="0"/>
          </a:p>
          <a:p>
            <a:pPr lvl="1" fontAlgn="ctr"/>
            <a:r>
              <a:rPr lang="zh-CN" altLang="zh-CN" sz="1000" dirty="0"/>
              <a:t>在离开一个对象的析构函数之前，并且这是还有一个非空接口指针作为数据成员；</a:t>
            </a:r>
          </a:p>
          <a:p>
            <a:pPr lvl="1"/>
            <a:r>
              <a:rPr lang="zh-CN" altLang="zh-CN" sz="1000" dirty="0"/>
              <a:t> </a:t>
            </a:r>
          </a:p>
          <a:p>
            <a:pPr marL="628650" lvl="1" indent="-171450">
              <a:buFont typeface="Arial" panose="020B0604020202020204" pitchFamily="34" charset="0"/>
              <a:buChar char="•"/>
            </a:pPr>
            <a:r>
              <a:rPr lang="zh-CN" altLang="zh-CN" sz="1000" dirty="0"/>
              <a:t>特殊情况</a:t>
            </a:r>
          </a:p>
          <a:p>
            <a:pPr lvl="1" fontAlgn="ctr"/>
            <a:r>
              <a:rPr lang="zh-CN" altLang="zh-CN" sz="1000" dirty="0"/>
              <a:t>当调用方把一个非空接口指针通过【</a:t>
            </a:r>
            <a:r>
              <a:rPr lang="en-US" altLang="zh-CN" sz="1000" dirty="0"/>
              <a:t>in</a:t>
            </a:r>
            <a:r>
              <a:rPr lang="zh-CN" altLang="zh-CN" sz="1000" dirty="0"/>
              <a:t>】参数传给一个函数或者方法时，既不需要增加计数，也不需要减少计数，因为在调用堆栈中，临时变量的生命周期只是“用于初始化形式参数”的表达式的生命周期的一个子集！</a:t>
            </a:r>
            <a:endParaRPr lang="en-US" altLang="zh-CN" dirty="0"/>
          </a:p>
        </p:txBody>
      </p:sp>
    </p:spTree>
    <p:extLst>
      <p:ext uri="{BB962C8B-B14F-4D97-AF65-F5344CB8AC3E}">
        <p14:creationId xmlns:p14="http://schemas.microsoft.com/office/powerpoint/2010/main" val="3068849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1292662"/>
          </a:xfrm>
          <a:prstGeom prst="rect">
            <a:avLst/>
          </a:prstGeom>
          <a:noFill/>
        </p:spPr>
        <p:txBody>
          <a:bodyPr wrap="square" rtlCol="0">
            <a:spAutoFit/>
          </a:bodyPr>
          <a:lstStyle/>
          <a:p>
            <a:r>
              <a:rPr lang="zh-CN" altLang="en-US" dirty="0"/>
              <a:t>结果表示</a:t>
            </a:r>
            <a:r>
              <a:rPr lang="en-US" altLang="zh-CN" dirty="0"/>
              <a:t>(HRESULT )</a:t>
            </a:r>
            <a:r>
              <a:rPr lang="zh-CN" altLang="en-US" dirty="0"/>
              <a:t>：几乎所有</a:t>
            </a:r>
            <a:r>
              <a:rPr lang="en-US" altLang="zh-CN" dirty="0"/>
              <a:t>COM</a:t>
            </a:r>
            <a:r>
              <a:rPr lang="zh-CN" altLang="en-US" dirty="0"/>
              <a:t>接口方法的返回值类型</a:t>
            </a:r>
            <a:endParaRPr lang="en-US" altLang="zh-CN" dirty="0"/>
          </a:p>
          <a:p>
            <a:endParaRPr lang="en-US" altLang="zh-CN" sz="1400" dirty="0"/>
          </a:p>
          <a:p>
            <a:r>
              <a:rPr lang="en-US" altLang="zh-CN" dirty="0"/>
              <a:t>typedef </a:t>
            </a:r>
            <a:r>
              <a:rPr lang="en-US" altLang="zh-CN" i="1" dirty="0"/>
              <a:t>LONG</a:t>
            </a:r>
            <a:r>
              <a:rPr lang="en-US" altLang="zh-CN" dirty="0"/>
              <a:t> </a:t>
            </a:r>
            <a:r>
              <a:rPr lang="en-US" altLang="zh-CN" i="1" dirty="0"/>
              <a:t>HRESULT</a:t>
            </a:r>
            <a:r>
              <a:rPr lang="en-US" altLang="zh-CN" dirty="0"/>
              <a:t>;</a:t>
            </a:r>
          </a:p>
          <a:p>
            <a:endParaRPr lang="en-US" altLang="zh-CN" sz="1400" dirty="0"/>
          </a:p>
          <a:p>
            <a:endParaRPr lang="en-US" altLang="zh-CN" sz="1400" dirty="0"/>
          </a:p>
        </p:txBody>
      </p:sp>
      <p:pic>
        <p:nvPicPr>
          <p:cNvPr id="2" name="图片 1">
            <a:extLst>
              <a:ext uri="{FF2B5EF4-FFF2-40B4-BE49-F238E27FC236}">
                <a16:creationId xmlns:a16="http://schemas.microsoft.com/office/drawing/2014/main" id="{2E6BF163-A0A0-46BC-915C-5F2AD81EFB77}"/>
              </a:ext>
            </a:extLst>
          </p:cNvPr>
          <p:cNvPicPr>
            <a:picLocks noChangeAspect="1"/>
          </p:cNvPicPr>
          <p:nvPr/>
        </p:nvPicPr>
        <p:blipFill>
          <a:blip r:embed="rId3"/>
          <a:stretch>
            <a:fillRect/>
          </a:stretch>
        </p:blipFill>
        <p:spPr>
          <a:xfrm>
            <a:off x="946448" y="1707654"/>
            <a:ext cx="7272808" cy="1586747"/>
          </a:xfrm>
          <a:prstGeom prst="rect">
            <a:avLst/>
          </a:prstGeom>
        </p:spPr>
      </p:pic>
      <p:sp>
        <p:nvSpPr>
          <p:cNvPr id="8" name="文本框 7">
            <a:extLst>
              <a:ext uri="{FF2B5EF4-FFF2-40B4-BE49-F238E27FC236}">
                <a16:creationId xmlns:a16="http://schemas.microsoft.com/office/drawing/2014/main" id="{F1427247-8003-4ABC-A82F-167044FDEDC7}"/>
              </a:ext>
            </a:extLst>
          </p:cNvPr>
          <p:cNvSpPr txBox="1"/>
          <p:nvPr/>
        </p:nvSpPr>
        <p:spPr>
          <a:xfrm>
            <a:off x="971600" y="3435846"/>
            <a:ext cx="7247656" cy="1508105"/>
          </a:xfrm>
          <a:prstGeom prst="rect">
            <a:avLst/>
          </a:prstGeom>
          <a:noFill/>
        </p:spPr>
        <p:txBody>
          <a:bodyPr wrap="square" rtlCol="0">
            <a:spAutoFit/>
          </a:bodyPr>
          <a:lstStyle/>
          <a:p>
            <a:r>
              <a:rPr lang="en-US" altLang="zh-CN" sz="1400" dirty="0"/>
              <a:t>COM</a:t>
            </a:r>
            <a:r>
              <a:rPr lang="zh-CN" altLang="en-US" sz="1400" dirty="0"/>
              <a:t>定义了两个宏便于对</a:t>
            </a:r>
            <a:r>
              <a:rPr lang="en-US" altLang="zh-CN" sz="1400" dirty="0"/>
              <a:t>HRESULT</a:t>
            </a:r>
            <a:r>
              <a:rPr lang="zh-CN" altLang="en-US" sz="1400" dirty="0"/>
              <a:t>进行操作：</a:t>
            </a:r>
            <a:endParaRPr lang="en-US" altLang="zh-CN" sz="1400" dirty="0"/>
          </a:p>
          <a:p>
            <a:pPr lvl="1"/>
            <a:r>
              <a:rPr lang="en-US" altLang="zh-CN" sz="1400" dirty="0"/>
              <a:t>#define </a:t>
            </a:r>
            <a:r>
              <a:rPr lang="en-US" altLang="zh-CN" sz="1400" i="1" dirty="0"/>
              <a:t>SUCCEEDED</a:t>
            </a:r>
            <a:r>
              <a:rPr lang="en-US" altLang="zh-CN" sz="1400" dirty="0"/>
              <a:t>(</a:t>
            </a:r>
            <a:r>
              <a:rPr lang="en-US" altLang="zh-CN" sz="1400" dirty="0" err="1"/>
              <a:t>hr</a:t>
            </a:r>
            <a:r>
              <a:rPr lang="en-US" altLang="zh-CN" sz="1400" dirty="0"/>
              <a:t>)   (((</a:t>
            </a:r>
            <a:r>
              <a:rPr lang="en-US" altLang="zh-CN" sz="1400" i="1" dirty="0"/>
              <a:t>HRESULT</a:t>
            </a:r>
            <a:r>
              <a:rPr lang="en-US" altLang="zh-CN" sz="1400" dirty="0"/>
              <a:t>)(</a:t>
            </a:r>
            <a:r>
              <a:rPr lang="en-US" altLang="zh-CN" sz="1400" dirty="0" err="1"/>
              <a:t>hr</a:t>
            </a:r>
            <a:r>
              <a:rPr lang="en-US" altLang="zh-CN" sz="1400" dirty="0"/>
              <a:t>)) &gt;= 0)</a:t>
            </a:r>
          </a:p>
          <a:p>
            <a:pPr lvl="1"/>
            <a:r>
              <a:rPr lang="en-US" altLang="zh-CN" sz="1400" dirty="0"/>
              <a:t>#define </a:t>
            </a:r>
            <a:r>
              <a:rPr lang="en-US" altLang="zh-CN" sz="1400" i="1" dirty="0"/>
              <a:t>FAILED</a:t>
            </a:r>
            <a:r>
              <a:rPr lang="en-US" altLang="zh-CN" sz="1400" dirty="0"/>
              <a:t>(</a:t>
            </a:r>
            <a:r>
              <a:rPr lang="en-US" altLang="zh-CN" sz="1400" dirty="0" err="1"/>
              <a:t>hr</a:t>
            </a:r>
            <a:r>
              <a:rPr lang="en-US" altLang="zh-CN" sz="1400" dirty="0"/>
              <a:t>)      (((</a:t>
            </a:r>
            <a:r>
              <a:rPr lang="en-US" altLang="zh-CN" sz="1400" i="1" dirty="0"/>
              <a:t>HRESULT</a:t>
            </a:r>
            <a:r>
              <a:rPr lang="en-US" altLang="zh-CN" sz="1400" dirty="0"/>
              <a:t>)(</a:t>
            </a:r>
            <a:r>
              <a:rPr lang="en-US" altLang="zh-CN" sz="1400" dirty="0" err="1"/>
              <a:t>hr</a:t>
            </a:r>
            <a:r>
              <a:rPr lang="en-US" altLang="zh-CN" sz="1400" dirty="0"/>
              <a:t>)) &lt; 0)</a:t>
            </a:r>
            <a:endParaRPr lang="en-US" altLang="zh-CN" dirty="0"/>
          </a:p>
          <a:p>
            <a:r>
              <a:rPr lang="zh-CN" altLang="en-US" sz="1600" dirty="0"/>
              <a:t>即严重程度位表明了操作成功还是失败！客户自定义</a:t>
            </a:r>
            <a:r>
              <a:rPr lang="en-US" altLang="zh-CN" sz="1600" dirty="0"/>
              <a:t>HRESULT</a:t>
            </a:r>
            <a:r>
              <a:rPr lang="zh-CN" altLang="en-US" sz="1600" dirty="0"/>
              <a:t>建议信息码大于</a:t>
            </a:r>
            <a:r>
              <a:rPr lang="en-US" altLang="zh-CN" sz="1600" dirty="0"/>
              <a:t>0x200</a:t>
            </a:r>
            <a:r>
              <a:rPr lang="zh-CN" altLang="en-US" sz="1600" dirty="0"/>
              <a:t>，避免和系统已定义码重合</a:t>
            </a:r>
            <a:endParaRPr lang="en-US" altLang="zh-CN" sz="1600" dirty="0"/>
          </a:p>
          <a:p>
            <a:endParaRPr lang="zh-CN" altLang="en-US" dirty="0"/>
          </a:p>
        </p:txBody>
      </p:sp>
    </p:spTree>
    <p:extLst>
      <p:ext uri="{BB962C8B-B14F-4D97-AF65-F5344CB8AC3E}">
        <p14:creationId xmlns:p14="http://schemas.microsoft.com/office/powerpoint/2010/main" val="1004365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4185761"/>
          </a:xfrm>
          <a:prstGeom prst="rect">
            <a:avLst/>
          </a:prstGeom>
          <a:noFill/>
        </p:spPr>
        <p:txBody>
          <a:bodyPr wrap="square" rtlCol="0">
            <a:spAutoFit/>
          </a:bodyPr>
          <a:lstStyle/>
          <a:p>
            <a:r>
              <a:rPr lang="zh-CN" altLang="en-US" dirty="0"/>
              <a:t>组件管理流程：</a:t>
            </a:r>
            <a:r>
              <a:rPr lang="en-US" altLang="zh-CN" dirty="0"/>
              <a:t>COM</a:t>
            </a:r>
            <a:r>
              <a:rPr lang="zh-CN" altLang="en-US" dirty="0"/>
              <a:t>组件的注册、反注册及生命周期管理</a:t>
            </a:r>
            <a:endParaRPr lang="en-US" altLang="zh-CN" dirty="0"/>
          </a:p>
          <a:p>
            <a:r>
              <a:rPr lang="zh-CN" altLang="en-US" sz="1200" b="1" dirty="0"/>
              <a:t>（当前只针对进程内组件即</a:t>
            </a:r>
            <a:r>
              <a:rPr lang="en-US" altLang="zh-CN" sz="1200" b="1" dirty="0"/>
              <a:t>DLL</a:t>
            </a:r>
            <a:r>
              <a:rPr lang="zh-CN" altLang="en-US" sz="1200" b="1" dirty="0"/>
              <a:t>形式分析）</a:t>
            </a:r>
            <a:endParaRPr lang="en-US" altLang="zh-CN" sz="1200" b="1" dirty="0"/>
          </a:p>
          <a:p>
            <a:endParaRPr lang="en-US" altLang="zh-CN" sz="1400" dirty="0"/>
          </a:p>
          <a:p>
            <a:r>
              <a:rPr lang="zh-CN" altLang="en-US" sz="1400" dirty="0"/>
              <a:t>理解组件管理的前提是了解以下几个概念的区别：</a:t>
            </a:r>
            <a:endParaRPr lang="en-US" altLang="zh-CN" sz="1400" dirty="0"/>
          </a:p>
          <a:p>
            <a:endParaRPr lang="en-US" altLang="zh-CN" sz="1400" dirty="0"/>
          </a:p>
          <a:p>
            <a:endParaRPr lang="en-US" altLang="zh-CN" sz="1400" dirty="0"/>
          </a:p>
          <a:p>
            <a:pPr marL="285750" indent="-285750">
              <a:buFont typeface="Wingdings" panose="05000000000000000000" pitchFamily="2" charset="2"/>
              <a:buChar char="Ø"/>
            </a:pPr>
            <a:r>
              <a:rPr lang="zh-CN" altLang="en-US" sz="1400" dirty="0"/>
              <a:t>接口：与对象进行通信的抽象协议，对象间交互的约定</a:t>
            </a:r>
            <a:endParaRPr lang="en-US" altLang="zh-CN" sz="1400" dirty="0"/>
          </a:p>
          <a:p>
            <a:pPr marL="285750" indent="-285750">
              <a:buFont typeface="Arial" panose="020B0604020202020204" pitchFamily="34" charset="0"/>
              <a:buChar char="•"/>
            </a:pPr>
            <a:endParaRPr lang="en-US" altLang="zh-CN" sz="1400" dirty="0"/>
          </a:p>
          <a:p>
            <a:endParaRPr lang="en-US" altLang="zh-CN" sz="1400" dirty="0"/>
          </a:p>
          <a:p>
            <a:pPr marL="285750" indent="-285750">
              <a:buFont typeface="Wingdings" panose="05000000000000000000" pitchFamily="2" charset="2"/>
              <a:buChar char="Ø"/>
            </a:pPr>
            <a:r>
              <a:rPr lang="zh-CN" altLang="en-US" sz="1400" dirty="0"/>
              <a:t>实现：支持一个或多个接口的具体</a:t>
            </a:r>
            <a:r>
              <a:rPr lang="zh-CN" altLang="en-US" sz="1400" dirty="0">
                <a:solidFill>
                  <a:srgbClr val="FF0000"/>
                </a:solidFill>
              </a:rPr>
              <a:t>类型</a:t>
            </a:r>
            <a:r>
              <a:rPr lang="zh-CN" altLang="en-US" sz="1400" dirty="0"/>
              <a:t>，为每个抽象操作提供了精确的语义解释</a:t>
            </a:r>
            <a:endParaRPr lang="en-US" altLang="zh-CN" sz="1400" dirty="0"/>
          </a:p>
          <a:p>
            <a:pPr marL="285750" indent="-285750">
              <a:buFont typeface="Arial" panose="020B0604020202020204" pitchFamily="34" charset="0"/>
              <a:buChar char="•"/>
            </a:pPr>
            <a:endParaRPr lang="en-US" altLang="zh-CN" sz="1400" dirty="0"/>
          </a:p>
          <a:p>
            <a:endParaRPr lang="en-US" altLang="zh-CN" sz="1400" dirty="0"/>
          </a:p>
          <a:p>
            <a:pPr marL="285750" indent="-285750">
              <a:buFont typeface="Wingdings" panose="05000000000000000000" pitchFamily="2" charset="2"/>
              <a:buChar char="Ø"/>
            </a:pPr>
            <a:r>
              <a:rPr lang="en-US" altLang="zh-CN" sz="1400" dirty="0"/>
              <a:t>COM</a:t>
            </a:r>
            <a:r>
              <a:rPr lang="zh-CN" altLang="en-US" sz="1400" dirty="0"/>
              <a:t>类：是被命名的实现，是具体的、可被实例化的类型</a:t>
            </a:r>
            <a:endParaRPr lang="en-US" altLang="zh-CN" sz="1400" dirty="0"/>
          </a:p>
          <a:p>
            <a:endParaRPr lang="en-US" altLang="zh-CN" sz="1400" dirty="0"/>
          </a:p>
          <a:p>
            <a:pPr marL="742950" lvl="1" indent="-285750">
              <a:buFont typeface="Arial" panose="020B0604020202020204" pitchFamily="34" charset="0"/>
              <a:buChar char="•"/>
            </a:pPr>
            <a:r>
              <a:rPr lang="zh-CN" altLang="en-US" sz="1200" dirty="0"/>
              <a:t>此处“被命名”含义不是指定义数据类型名，而是采用</a:t>
            </a:r>
            <a:r>
              <a:rPr lang="en-US" altLang="zh-CN" sz="1200" dirty="0"/>
              <a:t>GUID</a:t>
            </a:r>
            <a:r>
              <a:rPr lang="zh-CN" altLang="en-US" sz="1200" dirty="0"/>
              <a:t>对一个具体实现类型进行标识，当</a:t>
            </a:r>
            <a:r>
              <a:rPr lang="en-US" altLang="zh-CN" sz="1200" dirty="0"/>
              <a:t>GUID</a:t>
            </a:r>
            <a:r>
              <a:rPr lang="zh-CN" altLang="en-US" sz="1200" dirty="0"/>
              <a:t>被用来命名</a:t>
            </a:r>
            <a:r>
              <a:rPr lang="en-US" altLang="zh-CN" sz="1200" dirty="0"/>
              <a:t>COM</a:t>
            </a:r>
            <a:r>
              <a:rPr lang="zh-CN" altLang="en-US" sz="1200" dirty="0"/>
              <a:t>类时，称为</a:t>
            </a:r>
            <a:r>
              <a:rPr lang="en-US" altLang="zh-CN" sz="1200" dirty="0"/>
              <a:t>CLSID</a:t>
            </a:r>
            <a:r>
              <a:rPr lang="zh-CN" altLang="en-US" sz="1200" dirty="0"/>
              <a:t>；同时也有</a:t>
            </a:r>
            <a:r>
              <a:rPr lang="en-US" altLang="zh-CN" sz="1200" dirty="0"/>
              <a:t>ProgID</a:t>
            </a:r>
            <a:r>
              <a:rPr lang="zh-CN" altLang="en-US" sz="1200" dirty="0"/>
              <a:t>的文本</a:t>
            </a:r>
            <a:r>
              <a:rPr lang="en-US" altLang="zh-CN" sz="1200" dirty="0"/>
              <a:t>ID</a:t>
            </a:r>
            <a:r>
              <a:rPr lang="zh-CN" altLang="en-US" sz="1200" dirty="0"/>
              <a:t>可供命名，两者可互转；</a:t>
            </a:r>
            <a:endParaRPr lang="en-US" altLang="zh-CN" sz="1200" dirty="0"/>
          </a:p>
          <a:p>
            <a:pPr marL="742950" lvl="1" indent="-285750">
              <a:buFont typeface="Arial" panose="020B0604020202020204" pitchFamily="34" charset="0"/>
              <a:buChar char="•"/>
            </a:pPr>
            <a:r>
              <a:rPr lang="zh-CN" altLang="en-US" sz="1200" dirty="0"/>
              <a:t>“可被实例化”指在</a:t>
            </a:r>
            <a:r>
              <a:rPr lang="en-US" altLang="zh-CN" sz="1200" dirty="0"/>
              <a:t>COM</a:t>
            </a:r>
            <a:r>
              <a:rPr lang="zh-CN" altLang="en-US" sz="1200" dirty="0"/>
              <a:t>的生态内，</a:t>
            </a:r>
            <a:r>
              <a:rPr lang="en-US" altLang="zh-CN" sz="1200" dirty="0"/>
              <a:t>COM</a:t>
            </a:r>
            <a:r>
              <a:rPr lang="zh-CN" altLang="en-US" sz="1200" dirty="0"/>
              <a:t>提供了明确方式可供用户实例化该类型；</a:t>
            </a:r>
            <a:endParaRPr lang="en-US" altLang="zh-CN" sz="1200" dirty="0"/>
          </a:p>
          <a:p>
            <a:pPr marL="742950" lvl="1" indent="-285750">
              <a:buFont typeface="Arial" panose="020B0604020202020204" pitchFamily="34" charset="0"/>
              <a:buChar char="•"/>
            </a:pPr>
            <a:r>
              <a:rPr lang="en-US" altLang="zh-CN" sz="1200" dirty="0"/>
              <a:t>COM</a:t>
            </a:r>
            <a:r>
              <a:rPr lang="zh-CN" altLang="en-US" sz="1200" dirty="0"/>
              <a:t>类有一个基本要求，必须有一个工厂类</a:t>
            </a:r>
            <a:r>
              <a:rPr lang="en-US" altLang="zh-CN" sz="1200" dirty="0"/>
              <a:t>(</a:t>
            </a:r>
            <a:r>
              <a:rPr lang="zh-CN" altLang="en-US" sz="1200" dirty="0">
                <a:solidFill>
                  <a:srgbClr val="FF0000"/>
                </a:solidFill>
              </a:rPr>
              <a:t>用于明确</a:t>
            </a:r>
            <a:r>
              <a:rPr lang="en-US" altLang="zh-CN" sz="1200" dirty="0">
                <a:solidFill>
                  <a:srgbClr val="FF0000"/>
                </a:solidFill>
              </a:rPr>
              <a:t>COM</a:t>
            </a:r>
            <a:r>
              <a:rPr lang="zh-CN" altLang="en-US" sz="1200" dirty="0">
                <a:solidFill>
                  <a:srgbClr val="FF0000"/>
                </a:solidFill>
              </a:rPr>
              <a:t>类实例化方式</a:t>
            </a:r>
            <a:r>
              <a:rPr lang="en-US" altLang="zh-CN" sz="1200" dirty="0"/>
              <a:t>)</a:t>
            </a:r>
            <a:r>
              <a:rPr lang="zh-CN" altLang="en-US" sz="1200" dirty="0"/>
              <a:t>；</a:t>
            </a:r>
            <a:endParaRPr lang="en-US" altLang="zh-CN" sz="1200" dirty="0"/>
          </a:p>
          <a:p>
            <a:endParaRPr lang="en-US" altLang="zh-CN" sz="1400" dirty="0"/>
          </a:p>
        </p:txBody>
      </p:sp>
    </p:spTree>
    <p:extLst>
      <p:ext uri="{BB962C8B-B14F-4D97-AF65-F5344CB8AC3E}">
        <p14:creationId xmlns:p14="http://schemas.microsoft.com/office/powerpoint/2010/main" val="2206455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1015663"/>
          </a:xfrm>
          <a:prstGeom prst="rect">
            <a:avLst/>
          </a:prstGeom>
          <a:noFill/>
        </p:spPr>
        <p:txBody>
          <a:bodyPr wrap="square" rtlCol="0">
            <a:spAutoFit/>
          </a:bodyPr>
          <a:lstStyle/>
          <a:p>
            <a:r>
              <a:rPr lang="zh-CN" altLang="en-US" dirty="0"/>
              <a:t>工厂类的实现：一般基于实现</a:t>
            </a:r>
            <a:r>
              <a:rPr lang="en-US" altLang="zh-CN" dirty="0" err="1"/>
              <a:t>IClassFactory</a:t>
            </a:r>
            <a:r>
              <a:rPr lang="zh-CN" altLang="en-US" dirty="0"/>
              <a:t>接口来实施</a:t>
            </a:r>
            <a:endParaRPr lang="en-US" altLang="zh-CN" sz="1400" dirty="0"/>
          </a:p>
          <a:p>
            <a:endParaRPr lang="en-US" altLang="zh-CN" sz="1400" dirty="0"/>
          </a:p>
          <a:p>
            <a:r>
              <a:rPr lang="zh-CN" altLang="en-US" sz="1400" dirty="0"/>
              <a:t>工厂类的实现也遵循了</a:t>
            </a:r>
            <a:r>
              <a:rPr lang="en-US" altLang="zh-CN" sz="1400" dirty="0"/>
              <a:t>COM</a:t>
            </a:r>
            <a:r>
              <a:rPr lang="zh-CN" altLang="en-US" sz="1400" dirty="0"/>
              <a:t>组件的标准，即工厂类的功能也是以接口方式暴露。</a:t>
            </a:r>
            <a:endParaRPr lang="en-US" altLang="zh-CN" sz="1400" dirty="0"/>
          </a:p>
          <a:p>
            <a:endParaRPr lang="en-US" altLang="zh-CN" sz="1400" dirty="0"/>
          </a:p>
        </p:txBody>
      </p:sp>
      <p:pic>
        <p:nvPicPr>
          <p:cNvPr id="2" name="图片 1">
            <a:extLst>
              <a:ext uri="{FF2B5EF4-FFF2-40B4-BE49-F238E27FC236}">
                <a16:creationId xmlns:a16="http://schemas.microsoft.com/office/drawing/2014/main" id="{19EC05BA-CB36-454E-9438-95281732E94F}"/>
              </a:ext>
            </a:extLst>
          </p:cNvPr>
          <p:cNvPicPr>
            <a:picLocks noChangeAspect="1"/>
          </p:cNvPicPr>
          <p:nvPr/>
        </p:nvPicPr>
        <p:blipFill>
          <a:blip r:embed="rId3"/>
          <a:stretch>
            <a:fillRect/>
          </a:stretch>
        </p:blipFill>
        <p:spPr>
          <a:xfrm>
            <a:off x="1475656" y="1707654"/>
            <a:ext cx="5976664" cy="2399009"/>
          </a:xfrm>
          <a:prstGeom prst="rect">
            <a:avLst/>
          </a:prstGeom>
        </p:spPr>
      </p:pic>
      <p:sp>
        <p:nvSpPr>
          <p:cNvPr id="9" name="文本框 8">
            <a:extLst>
              <a:ext uri="{FF2B5EF4-FFF2-40B4-BE49-F238E27FC236}">
                <a16:creationId xmlns:a16="http://schemas.microsoft.com/office/drawing/2014/main" id="{976C01CC-6C77-4647-AE86-1D4BD190BF4A}"/>
              </a:ext>
            </a:extLst>
          </p:cNvPr>
          <p:cNvSpPr txBox="1"/>
          <p:nvPr/>
        </p:nvSpPr>
        <p:spPr>
          <a:xfrm>
            <a:off x="976100" y="4006779"/>
            <a:ext cx="7128792" cy="954107"/>
          </a:xfrm>
          <a:prstGeom prst="rect">
            <a:avLst/>
          </a:prstGeom>
          <a:noFill/>
        </p:spPr>
        <p:txBody>
          <a:bodyPr wrap="square" rtlCol="0">
            <a:spAutoFit/>
          </a:bodyPr>
          <a:lstStyle/>
          <a:p>
            <a:endParaRPr lang="en-US" altLang="zh-CN" sz="1400" dirty="0"/>
          </a:p>
          <a:p>
            <a:r>
              <a:rPr lang="zh-CN" altLang="en-US" sz="1400" dirty="0"/>
              <a:t>工厂类通过实现</a:t>
            </a:r>
            <a:r>
              <a:rPr lang="en-US" altLang="zh-CN" sz="1400" dirty="0" err="1"/>
              <a:t>CreateInstance</a:t>
            </a:r>
            <a:r>
              <a:rPr lang="zh-CN" altLang="en-US" sz="1400" dirty="0"/>
              <a:t>方法，实施对指定</a:t>
            </a:r>
            <a:r>
              <a:rPr lang="en-US" altLang="zh-CN" sz="1400" dirty="0"/>
              <a:t>COM</a:t>
            </a:r>
            <a:r>
              <a:rPr lang="zh-CN" altLang="en-US" sz="1400" dirty="0"/>
              <a:t>类实例的构造。</a:t>
            </a:r>
            <a:r>
              <a:rPr lang="en-US" altLang="zh-CN" sz="1400" dirty="0"/>
              <a:t>COM</a:t>
            </a:r>
            <a:r>
              <a:rPr lang="zh-CN" altLang="en-US" sz="1400" dirty="0"/>
              <a:t>要求工厂类与其构造的</a:t>
            </a:r>
            <a:r>
              <a:rPr lang="en-US" altLang="zh-CN" sz="1400" dirty="0"/>
              <a:t>COM</a:t>
            </a:r>
            <a:r>
              <a:rPr lang="zh-CN" altLang="en-US" sz="1400" dirty="0"/>
              <a:t>类为一对一的对应关系，因此此处</a:t>
            </a:r>
            <a:r>
              <a:rPr lang="en-US" altLang="zh-CN" sz="1400" dirty="0" err="1"/>
              <a:t>CreateInstance</a:t>
            </a:r>
            <a:r>
              <a:rPr lang="zh-CN" altLang="en-US" sz="1400" dirty="0"/>
              <a:t>并没有</a:t>
            </a:r>
            <a:r>
              <a:rPr lang="en-US" altLang="zh-CN" sz="1400" dirty="0"/>
              <a:t>CLSID</a:t>
            </a:r>
            <a:r>
              <a:rPr lang="zh-CN" altLang="en-US" sz="1400" dirty="0"/>
              <a:t>参数；</a:t>
            </a:r>
            <a:endParaRPr lang="en-US" altLang="zh-CN" sz="1400" dirty="0"/>
          </a:p>
          <a:p>
            <a:endParaRPr lang="en-US" altLang="zh-CN" sz="1400" dirty="0"/>
          </a:p>
        </p:txBody>
      </p:sp>
    </p:spTree>
    <p:extLst>
      <p:ext uri="{BB962C8B-B14F-4D97-AF65-F5344CB8AC3E}">
        <p14:creationId xmlns:p14="http://schemas.microsoft.com/office/powerpoint/2010/main" val="2935837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369332"/>
          </a:xfrm>
          <a:prstGeom prst="rect">
            <a:avLst/>
          </a:prstGeom>
          <a:noFill/>
        </p:spPr>
        <p:txBody>
          <a:bodyPr wrap="square" rtlCol="0">
            <a:spAutoFit/>
          </a:bodyPr>
          <a:lstStyle/>
          <a:p>
            <a:r>
              <a:rPr lang="zh-CN" altLang="en-US" dirty="0"/>
              <a:t>工厂类的实例构造：通过</a:t>
            </a:r>
            <a:r>
              <a:rPr lang="en-US" altLang="zh-CN" dirty="0"/>
              <a:t>COM</a:t>
            </a:r>
            <a:r>
              <a:rPr lang="zh-CN" altLang="en-US" dirty="0"/>
              <a:t>要求</a:t>
            </a:r>
            <a:r>
              <a:rPr lang="en-US" altLang="zh-CN" dirty="0"/>
              <a:t>DLL</a:t>
            </a:r>
            <a:r>
              <a:rPr lang="zh-CN" altLang="en-US" dirty="0"/>
              <a:t>导出的</a:t>
            </a:r>
            <a:r>
              <a:rPr lang="en-US" altLang="zh-CN" dirty="0" err="1"/>
              <a:t>DllGetClassObject</a:t>
            </a:r>
            <a:r>
              <a:rPr lang="zh-CN" altLang="en-US" dirty="0"/>
              <a:t>内构造</a:t>
            </a:r>
            <a:endParaRPr lang="en-US" altLang="zh-CN" sz="1400" dirty="0"/>
          </a:p>
        </p:txBody>
      </p:sp>
      <p:pic>
        <p:nvPicPr>
          <p:cNvPr id="8" name="图片 7">
            <a:extLst>
              <a:ext uri="{FF2B5EF4-FFF2-40B4-BE49-F238E27FC236}">
                <a16:creationId xmlns:a16="http://schemas.microsoft.com/office/drawing/2014/main" id="{5BFD28CB-49BC-42A4-9D51-4A1587A8C8F8}"/>
              </a:ext>
            </a:extLst>
          </p:cNvPr>
          <p:cNvPicPr>
            <a:picLocks noChangeAspect="1"/>
          </p:cNvPicPr>
          <p:nvPr/>
        </p:nvPicPr>
        <p:blipFill>
          <a:blip r:embed="rId3"/>
          <a:stretch>
            <a:fillRect/>
          </a:stretch>
        </p:blipFill>
        <p:spPr>
          <a:xfrm>
            <a:off x="1079612" y="1644631"/>
            <a:ext cx="7056784" cy="619048"/>
          </a:xfrm>
          <a:prstGeom prst="rect">
            <a:avLst/>
          </a:prstGeom>
        </p:spPr>
      </p:pic>
      <p:sp>
        <p:nvSpPr>
          <p:cNvPr id="9" name="矩形 8">
            <a:extLst>
              <a:ext uri="{FF2B5EF4-FFF2-40B4-BE49-F238E27FC236}">
                <a16:creationId xmlns:a16="http://schemas.microsoft.com/office/drawing/2014/main" id="{2EC216CA-5340-4E06-99D8-A64FBF84C2A1}"/>
              </a:ext>
            </a:extLst>
          </p:cNvPr>
          <p:cNvSpPr/>
          <p:nvPr/>
        </p:nvSpPr>
        <p:spPr>
          <a:xfrm>
            <a:off x="1043608" y="1251965"/>
            <a:ext cx="2547877" cy="369332"/>
          </a:xfrm>
          <a:prstGeom prst="rect">
            <a:avLst/>
          </a:prstGeom>
        </p:spPr>
        <p:txBody>
          <a:bodyPr wrap="none">
            <a:spAutoFit/>
          </a:bodyPr>
          <a:lstStyle/>
          <a:p>
            <a:r>
              <a:rPr lang="en-US" altLang="zh-CN" dirty="0" err="1"/>
              <a:t>DllGetClassObject</a:t>
            </a:r>
            <a:r>
              <a:rPr lang="zh-CN" altLang="en-US" dirty="0"/>
              <a:t>原型：</a:t>
            </a:r>
          </a:p>
        </p:txBody>
      </p:sp>
      <p:sp>
        <p:nvSpPr>
          <p:cNvPr id="11" name="文本框 10">
            <a:extLst>
              <a:ext uri="{FF2B5EF4-FFF2-40B4-BE49-F238E27FC236}">
                <a16:creationId xmlns:a16="http://schemas.microsoft.com/office/drawing/2014/main" id="{112FB88A-489F-4752-8088-353AC0D7B96B}"/>
              </a:ext>
            </a:extLst>
          </p:cNvPr>
          <p:cNvSpPr txBox="1"/>
          <p:nvPr/>
        </p:nvSpPr>
        <p:spPr>
          <a:xfrm>
            <a:off x="1238167" y="2355726"/>
            <a:ext cx="6142145"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COM</a:t>
            </a:r>
            <a:r>
              <a:rPr lang="zh-CN" altLang="en-US" sz="1200" dirty="0"/>
              <a:t>类与其工厂类是一一对应关系，这是需要开发者遵守的原则；</a:t>
            </a:r>
            <a:endParaRPr lang="en-US" altLang="zh-CN" sz="1200" dirty="0"/>
          </a:p>
          <a:p>
            <a:endParaRPr lang="en-US" altLang="zh-CN" sz="1200" dirty="0"/>
          </a:p>
          <a:p>
            <a:pPr marL="285750" indent="-285750">
              <a:buFont typeface="Arial" panose="020B0604020202020204" pitchFamily="34" charset="0"/>
              <a:buChar char="•"/>
            </a:pPr>
            <a:r>
              <a:rPr lang="zh-CN" altLang="en-US" sz="1200" dirty="0"/>
              <a:t>基于一一对应原则，</a:t>
            </a:r>
            <a:r>
              <a:rPr lang="en-US" altLang="zh-CN" sz="1200" dirty="0"/>
              <a:t>COM</a:t>
            </a:r>
            <a:r>
              <a:rPr lang="zh-CN" altLang="en-US" sz="1200" dirty="0"/>
              <a:t>类的</a:t>
            </a:r>
            <a:r>
              <a:rPr lang="en-US" altLang="zh-CN" sz="1200" dirty="0"/>
              <a:t>CLSID</a:t>
            </a:r>
            <a:r>
              <a:rPr lang="zh-CN" altLang="en-US" sz="1200" dirty="0"/>
              <a:t>即标识了其工厂类；</a:t>
            </a:r>
            <a:endParaRPr lang="en-US" altLang="zh-CN" sz="1200" dirty="0"/>
          </a:p>
          <a:p>
            <a:pPr marL="285750" indent="-285750">
              <a:buFont typeface="Arial" panose="020B0604020202020204" pitchFamily="34" charset="0"/>
              <a:buChar char="•"/>
            </a:pPr>
            <a:endParaRPr lang="en-US" altLang="zh-CN" sz="1200" dirty="0"/>
          </a:p>
          <a:p>
            <a:pPr marL="285750" indent="-285750">
              <a:buFont typeface="Arial" panose="020B0604020202020204" pitchFamily="34" charset="0"/>
              <a:buChar char="•"/>
            </a:pPr>
            <a:r>
              <a:rPr lang="zh-CN" altLang="en-US" sz="1200" dirty="0"/>
              <a:t>组件内有多个</a:t>
            </a:r>
            <a:r>
              <a:rPr lang="en-US" altLang="zh-CN" sz="1200" dirty="0"/>
              <a:t>COM</a:t>
            </a:r>
            <a:r>
              <a:rPr lang="zh-CN" altLang="en-US" sz="1200" dirty="0"/>
              <a:t>类的，</a:t>
            </a:r>
            <a:r>
              <a:rPr lang="en-US" altLang="zh-CN" sz="1200" dirty="0"/>
              <a:t> </a:t>
            </a:r>
            <a:r>
              <a:rPr lang="en-US" altLang="zh-CN" sz="1200" dirty="0" err="1"/>
              <a:t>DllGetClassObject</a:t>
            </a:r>
            <a:r>
              <a:rPr lang="zh-CN" altLang="en-US" sz="1200" dirty="0"/>
              <a:t>需要具有根据</a:t>
            </a:r>
            <a:r>
              <a:rPr lang="en-US" altLang="zh-CN" sz="1200" dirty="0"/>
              <a:t>CLSID</a:t>
            </a:r>
            <a:r>
              <a:rPr lang="zh-CN" altLang="en-US" sz="1200" dirty="0"/>
              <a:t>构造不同工厂类实例的能力；</a:t>
            </a:r>
            <a:endParaRPr lang="en-US" altLang="zh-CN" sz="1200" dirty="0"/>
          </a:p>
          <a:p>
            <a:endParaRPr lang="en-US" altLang="zh-CN" sz="1200" dirty="0"/>
          </a:p>
          <a:p>
            <a:pPr marL="285750" indent="-285750">
              <a:buFont typeface="Arial" panose="020B0604020202020204" pitchFamily="34" charset="0"/>
              <a:buChar char="•"/>
            </a:pPr>
            <a:r>
              <a:rPr lang="zh-CN" altLang="en-US" sz="1200" dirty="0"/>
              <a:t>因工厂类一般均实现</a:t>
            </a:r>
            <a:r>
              <a:rPr lang="en-US" altLang="zh-CN" sz="1200" dirty="0" err="1"/>
              <a:t>IClassFactory</a:t>
            </a:r>
            <a:r>
              <a:rPr lang="zh-CN" altLang="en-US" sz="1200" dirty="0"/>
              <a:t>接口，</a:t>
            </a:r>
            <a:r>
              <a:rPr lang="en-US" altLang="zh-CN" sz="1200" dirty="0"/>
              <a:t> </a:t>
            </a:r>
            <a:r>
              <a:rPr lang="en-US" altLang="zh-CN" sz="1200" dirty="0" err="1"/>
              <a:t>DllGetClassObject</a:t>
            </a:r>
            <a:r>
              <a:rPr lang="zh-CN" altLang="en-US" sz="1200" dirty="0"/>
              <a:t>第二个参数也一般获取工厂类实例的此接口实现；</a:t>
            </a:r>
            <a:r>
              <a:rPr lang="en-US" altLang="zh-CN" sz="1200" dirty="0"/>
              <a:t>(COM</a:t>
            </a:r>
            <a:r>
              <a:rPr lang="zh-CN" altLang="en-US" sz="1200" dirty="0"/>
              <a:t>规则也允许获取任意指定接，口，在于工厂类是否有实现</a:t>
            </a:r>
            <a:r>
              <a:rPr lang="en-US" altLang="zh-CN" sz="1200" dirty="0"/>
              <a:t>)</a:t>
            </a:r>
            <a:r>
              <a:rPr lang="zh-CN" altLang="en-US" sz="1200" dirty="0"/>
              <a:t>；</a:t>
            </a:r>
            <a:endParaRPr lang="en-US" altLang="zh-CN" sz="1200" dirty="0"/>
          </a:p>
          <a:p>
            <a:endParaRPr lang="en-US" altLang="zh-CN" sz="1200" dirty="0"/>
          </a:p>
          <a:p>
            <a:pPr marL="285750" indent="-285750">
              <a:buFont typeface="Arial" panose="020B0604020202020204" pitchFamily="34" charset="0"/>
              <a:buChar char="•"/>
            </a:pPr>
            <a:r>
              <a:rPr lang="en-US" altLang="zh-CN" sz="1200" dirty="0" err="1"/>
              <a:t>DllGetClassObject</a:t>
            </a:r>
            <a:r>
              <a:rPr lang="zh-CN" altLang="en-US" sz="1200" dirty="0"/>
              <a:t>会被</a:t>
            </a:r>
            <a:r>
              <a:rPr lang="en-US" altLang="zh-CN" sz="1200" dirty="0"/>
              <a:t>COM</a:t>
            </a:r>
            <a:r>
              <a:rPr lang="zh-CN" altLang="en-US" sz="1200" dirty="0"/>
              <a:t>类构造系统</a:t>
            </a:r>
            <a:r>
              <a:rPr lang="en-US" altLang="zh-CN" sz="1200" dirty="0"/>
              <a:t>API </a:t>
            </a:r>
            <a:r>
              <a:rPr lang="en-US" altLang="zh-CN" sz="1200" dirty="0" err="1"/>
              <a:t>CoGetClassObject</a:t>
            </a:r>
            <a:r>
              <a:rPr lang="zh-CN" altLang="en-US" sz="1200" dirty="0"/>
              <a:t>所调用；</a:t>
            </a:r>
            <a:endParaRPr lang="en-US" altLang="zh-CN" sz="1200" dirty="0"/>
          </a:p>
          <a:p>
            <a:endParaRPr lang="zh-CN" altLang="en-US" dirty="0"/>
          </a:p>
        </p:txBody>
      </p:sp>
    </p:spTree>
    <p:extLst>
      <p:ext uri="{BB962C8B-B14F-4D97-AF65-F5344CB8AC3E}">
        <p14:creationId xmlns:p14="http://schemas.microsoft.com/office/powerpoint/2010/main" val="3526385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369332"/>
          </a:xfrm>
          <a:prstGeom prst="rect">
            <a:avLst/>
          </a:prstGeom>
          <a:noFill/>
        </p:spPr>
        <p:txBody>
          <a:bodyPr wrap="square" rtlCol="0">
            <a:spAutoFit/>
          </a:bodyPr>
          <a:lstStyle/>
          <a:p>
            <a:r>
              <a:rPr lang="en-US" altLang="zh-CN" dirty="0"/>
              <a:t>COM</a:t>
            </a:r>
            <a:r>
              <a:rPr lang="zh-CN" altLang="en-US" dirty="0"/>
              <a:t>组件信息的可见性：通过操作系统注册表进行表达</a:t>
            </a:r>
            <a:endParaRPr lang="en-US" altLang="zh-CN" sz="1400" dirty="0"/>
          </a:p>
        </p:txBody>
      </p:sp>
      <p:sp>
        <p:nvSpPr>
          <p:cNvPr id="9" name="矩形 8">
            <a:extLst>
              <a:ext uri="{FF2B5EF4-FFF2-40B4-BE49-F238E27FC236}">
                <a16:creationId xmlns:a16="http://schemas.microsoft.com/office/drawing/2014/main" id="{2EC216CA-5340-4E06-99D8-A64FBF84C2A1}"/>
              </a:ext>
            </a:extLst>
          </p:cNvPr>
          <p:cNvSpPr/>
          <p:nvPr/>
        </p:nvSpPr>
        <p:spPr>
          <a:xfrm>
            <a:off x="1043608" y="1251965"/>
            <a:ext cx="5774338" cy="1015663"/>
          </a:xfrm>
          <a:prstGeom prst="rect">
            <a:avLst/>
          </a:prstGeom>
        </p:spPr>
        <p:txBody>
          <a:bodyPr wrap="none">
            <a:spAutoFit/>
          </a:bodyPr>
          <a:lstStyle/>
          <a:p>
            <a:r>
              <a:rPr lang="en-US" altLang="zh-CN" sz="1400" dirty="0"/>
              <a:t>COM</a:t>
            </a:r>
            <a:r>
              <a:rPr lang="zh-CN" altLang="en-US" sz="1400" dirty="0"/>
              <a:t>组件向注册表注册的信息以</a:t>
            </a:r>
            <a:r>
              <a:rPr lang="en-US" altLang="zh-CN" sz="1400" dirty="0"/>
              <a:t>COM</a:t>
            </a:r>
            <a:r>
              <a:rPr lang="zh-CN" altLang="en-US" sz="1400" dirty="0"/>
              <a:t>组件内的</a:t>
            </a:r>
            <a:r>
              <a:rPr lang="en-US" altLang="zh-CN" sz="1400" dirty="0"/>
              <a:t>COM</a:t>
            </a:r>
            <a:r>
              <a:rPr lang="zh-CN" altLang="en-US" sz="1400" dirty="0"/>
              <a:t>类为单位；通常位于</a:t>
            </a:r>
            <a:endParaRPr lang="en-US" altLang="zh-CN" sz="1400" dirty="0"/>
          </a:p>
          <a:p>
            <a:r>
              <a:rPr lang="zh-CN" altLang="en-US" sz="1400" dirty="0"/>
              <a:t>注册表的路径：计算机</a:t>
            </a:r>
            <a:r>
              <a:rPr lang="en-US" altLang="zh-CN" sz="1400" dirty="0"/>
              <a:t>\HKEY_CURRENT_USER\Software\Classes\CLSID</a:t>
            </a:r>
          </a:p>
          <a:p>
            <a:r>
              <a:rPr lang="zh-CN" altLang="en-US" sz="1400" dirty="0"/>
              <a:t>                               计算机</a:t>
            </a:r>
            <a:r>
              <a:rPr lang="en-US" altLang="zh-CN" sz="1400" dirty="0"/>
              <a:t>\HKEY_CLASSES_ROOT\CLSID</a:t>
            </a:r>
          </a:p>
          <a:p>
            <a:endParaRPr lang="en-US" altLang="zh-CN" dirty="0"/>
          </a:p>
        </p:txBody>
      </p:sp>
      <p:pic>
        <p:nvPicPr>
          <p:cNvPr id="2" name="图片 1">
            <a:extLst>
              <a:ext uri="{FF2B5EF4-FFF2-40B4-BE49-F238E27FC236}">
                <a16:creationId xmlns:a16="http://schemas.microsoft.com/office/drawing/2014/main" id="{0983CADF-9557-4E66-8B82-205C4AA47063}"/>
              </a:ext>
            </a:extLst>
          </p:cNvPr>
          <p:cNvPicPr>
            <a:picLocks noChangeAspect="1"/>
          </p:cNvPicPr>
          <p:nvPr/>
        </p:nvPicPr>
        <p:blipFill>
          <a:blip r:embed="rId3"/>
          <a:stretch>
            <a:fillRect/>
          </a:stretch>
        </p:blipFill>
        <p:spPr>
          <a:xfrm>
            <a:off x="1408956" y="1952702"/>
            <a:ext cx="3704762" cy="619048"/>
          </a:xfrm>
          <a:prstGeom prst="rect">
            <a:avLst/>
          </a:prstGeom>
        </p:spPr>
      </p:pic>
      <p:sp>
        <p:nvSpPr>
          <p:cNvPr id="10" name="文本框 9">
            <a:extLst>
              <a:ext uri="{FF2B5EF4-FFF2-40B4-BE49-F238E27FC236}">
                <a16:creationId xmlns:a16="http://schemas.microsoft.com/office/drawing/2014/main" id="{C97D861F-0A01-4B51-BA7D-44A4D9C17182}"/>
              </a:ext>
            </a:extLst>
          </p:cNvPr>
          <p:cNvSpPr txBox="1"/>
          <p:nvPr/>
        </p:nvSpPr>
        <p:spPr>
          <a:xfrm>
            <a:off x="1115616" y="3636334"/>
            <a:ext cx="6815360" cy="95410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t>以</a:t>
            </a:r>
            <a:r>
              <a:rPr lang="en-US" altLang="zh-CN" sz="1400" dirty="0"/>
              <a:t>COM</a:t>
            </a:r>
            <a:r>
              <a:rPr lang="zh-CN" altLang="en-US" sz="1400" dirty="0"/>
              <a:t>类的</a:t>
            </a:r>
            <a:r>
              <a:rPr lang="en-US" altLang="zh-CN" sz="1400" dirty="0"/>
              <a:t>CLSID</a:t>
            </a:r>
            <a:r>
              <a:rPr lang="zh-CN" altLang="en-US" sz="1400" dirty="0"/>
              <a:t>为主键，即以</a:t>
            </a:r>
            <a:r>
              <a:rPr lang="en-US" altLang="zh-CN" sz="1400" dirty="0"/>
              <a:t>COM</a:t>
            </a:r>
            <a:r>
              <a:rPr lang="zh-CN" altLang="en-US" sz="1400" dirty="0"/>
              <a:t>类为单位进行组织；</a:t>
            </a:r>
            <a:endParaRPr lang="en-US" altLang="zh-CN" sz="1400" dirty="0"/>
          </a:p>
          <a:p>
            <a:pPr marL="285750" indent="-285750">
              <a:buFont typeface="Arial" panose="020B0604020202020204" pitchFamily="34" charset="0"/>
              <a:buChar char="•"/>
            </a:pPr>
            <a:r>
              <a:rPr lang="zh-CN" altLang="en-US" sz="1400" dirty="0"/>
              <a:t>至少包含</a:t>
            </a:r>
            <a:r>
              <a:rPr lang="en-US" altLang="zh-CN" sz="1400" dirty="0"/>
              <a:t>InprocServer32</a:t>
            </a:r>
            <a:r>
              <a:rPr lang="zh-CN" altLang="en-US" sz="1400" dirty="0"/>
              <a:t>或</a:t>
            </a:r>
            <a:r>
              <a:rPr lang="en-US" altLang="zh-CN" sz="1400" dirty="0"/>
              <a:t>LocalServer32</a:t>
            </a:r>
            <a:r>
              <a:rPr lang="zh-CN" altLang="en-US" sz="1400" dirty="0"/>
              <a:t>子键，或者两者均有，用于指定组件所依托的物理对象的位置，分别对应</a:t>
            </a:r>
            <a:r>
              <a:rPr lang="en-US" altLang="zh-CN" sz="1400" dirty="0"/>
              <a:t>DLL</a:t>
            </a:r>
            <a:r>
              <a:rPr lang="zh-CN" altLang="en-US" sz="1400" dirty="0"/>
              <a:t>及可执行文件位置；</a:t>
            </a:r>
            <a:endParaRPr lang="en-US" altLang="zh-CN" sz="1400" dirty="0"/>
          </a:p>
          <a:p>
            <a:pPr marL="285750" indent="-285750">
              <a:buFont typeface="Arial" panose="020B0604020202020204" pitchFamily="34" charset="0"/>
              <a:buChar char="•"/>
            </a:pPr>
            <a:r>
              <a:rPr lang="en-US" altLang="zh-CN" sz="1400" dirty="0"/>
              <a:t>ProgID</a:t>
            </a:r>
            <a:r>
              <a:rPr lang="zh-CN" altLang="en-US" sz="1400" dirty="0"/>
              <a:t>等其他子键为可选，</a:t>
            </a:r>
            <a:r>
              <a:rPr lang="en-US" altLang="zh-CN" sz="1400" dirty="0"/>
              <a:t>ProgID</a:t>
            </a:r>
            <a:r>
              <a:rPr lang="zh-CN" altLang="en-US" sz="1400" dirty="0"/>
              <a:t>为了支持之前所述的</a:t>
            </a:r>
            <a:r>
              <a:rPr lang="en-US" altLang="zh-CN" sz="1400" dirty="0"/>
              <a:t>CLSID</a:t>
            </a:r>
            <a:r>
              <a:rPr lang="zh-CN" altLang="en-US" sz="1400" dirty="0"/>
              <a:t>与</a:t>
            </a:r>
            <a:r>
              <a:rPr lang="en-US" altLang="zh-CN" sz="1400" dirty="0"/>
              <a:t>ProgID</a:t>
            </a:r>
            <a:r>
              <a:rPr lang="zh-CN" altLang="en-US" sz="1400" dirty="0"/>
              <a:t>间的相互转换</a:t>
            </a:r>
          </a:p>
        </p:txBody>
      </p:sp>
      <p:pic>
        <p:nvPicPr>
          <p:cNvPr id="12" name="图片 11">
            <a:extLst>
              <a:ext uri="{FF2B5EF4-FFF2-40B4-BE49-F238E27FC236}">
                <a16:creationId xmlns:a16="http://schemas.microsoft.com/office/drawing/2014/main" id="{85ADC71D-F379-4DC4-A07B-CC374C8278AD}"/>
              </a:ext>
            </a:extLst>
          </p:cNvPr>
          <p:cNvPicPr>
            <a:picLocks noChangeAspect="1"/>
          </p:cNvPicPr>
          <p:nvPr/>
        </p:nvPicPr>
        <p:blipFill>
          <a:blip r:embed="rId4"/>
          <a:stretch>
            <a:fillRect/>
          </a:stretch>
        </p:blipFill>
        <p:spPr>
          <a:xfrm>
            <a:off x="1408956" y="2631664"/>
            <a:ext cx="5371429" cy="876190"/>
          </a:xfrm>
          <a:prstGeom prst="rect">
            <a:avLst/>
          </a:prstGeom>
        </p:spPr>
      </p:pic>
    </p:spTree>
    <p:extLst>
      <p:ext uri="{BB962C8B-B14F-4D97-AF65-F5344CB8AC3E}">
        <p14:creationId xmlns:p14="http://schemas.microsoft.com/office/powerpoint/2010/main" val="506802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369332"/>
          </a:xfrm>
          <a:prstGeom prst="rect">
            <a:avLst/>
          </a:prstGeom>
          <a:noFill/>
        </p:spPr>
        <p:txBody>
          <a:bodyPr wrap="square" rtlCol="0">
            <a:spAutoFit/>
          </a:bodyPr>
          <a:lstStyle/>
          <a:p>
            <a:r>
              <a:rPr lang="en-US" altLang="zh-CN" dirty="0"/>
              <a:t>COM</a:t>
            </a:r>
            <a:r>
              <a:rPr lang="zh-CN" altLang="en-US" dirty="0"/>
              <a:t>组件注册与反注册：操作系统注册表组件信息区域</a:t>
            </a:r>
            <a:endParaRPr lang="en-US" altLang="zh-CN" sz="1400" dirty="0"/>
          </a:p>
        </p:txBody>
      </p:sp>
      <p:sp>
        <p:nvSpPr>
          <p:cNvPr id="9" name="矩形 8">
            <a:extLst>
              <a:ext uri="{FF2B5EF4-FFF2-40B4-BE49-F238E27FC236}">
                <a16:creationId xmlns:a16="http://schemas.microsoft.com/office/drawing/2014/main" id="{2EC216CA-5340-4E06-99D8-A64FBF84C2A1}"/>
              </a:ext>
            </a:extLst>
          </p:cNvPr>
          <p:cNvSpPr/>
          <p:nvPr/>
        </p:nvSpPr>
        <p:spPr>
          <a:xfrm>
            <a:off x="1043608" y="1251965"/>
            <a:ext cx="4150495" cy="307777"/>
          </a:xfrm>
          <a:prstGeom prst="rect">
            <a:avLst/>
          </a:prstGeom>
        </p:spPr>
        <p:txBody>
          <a:bodyPr wrap="none">
            <a:spAutoFit/>
          </a:bodyPr>
          <a:lstStyle/>
          <a:p>
            <a:r>
              <a:rPr lang="en-US" altLang="zh-CN" sz="1400" dirty="0"/>
              <a:t>COM</a:t>
            </a:r>
            <a:r>
              <a:rPr lang="zh-CN" altLang="en-US" sz="1400" dirty="0"/>
              <a:t>组件必须按</a:t>
            </a:r>
            <a:r>
              <a:rPr lang="en-US" altLang="zh-CN" sz="1400" dirty="0"/>
              <a:t>COM</a:t>
            </a:r>
            <a:r>
              <a:rPr lang="zh-CN" altLang="en-US" sz="1400" dirty="0"/>
              <a:t>标准导出注册与反注册方法：</a:t>
            </a:r>
            <a:endParaRPr lang="en-US" altLang="zh-CN" sz="1400" dirty="0"/>
          </a:p>
        </p:txBody>
      </p:sp>
      <p:sp>
        <p:nvSpPr>
          <p:cNvPr id="10" name="文本框 9">
            <a:extLst>
              <a:ext uri="{FF2B5EF4-FFF2-40B4-BE49-F238E27FC236}">
                <a16:creationId xmlns:a16="http://schemas.microsoft.com/office/drawing/2014/main" id="{C97D861F-0A01-4B51-BA7D-44A4D9C17182}"/>
              </a:ext>
            </a:extLst>
          </p:cNvPr>
          <p:cNvSpPr txBox="1"/>
          <p:nvPr/>
        </p:nvSpPr>
        <p:spPr>
          <a:xfrm>
            <a:off x="1034921" y="2289848"/>
            <a:ext cx="6815360" cy="1169551"/>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err="1"/>
              <a:t>DllRegisterServer</a:t>
            </a:r>
            <a:r>
              <a:rPr lang="zh-CN" altLang="en-US" sz="1400" dirty="0"/>
              <a:t>内实现将</a:t>
            </a:r>
            <a:r>
              <a:rPr lang="en-US" altLang="zh-CN" sz="1400" dirty="0"/>
              <a:t>COM</a:t>
            </a:r>
            <a:r>
              <a:rPr lang="zh-CN" altLang="en-US" sz="1400" dirty="0"/>
              <a:t>组件内</a:t>
            </a:r>
            <a:r>
              <a:rPr lang="en-US" altLang="zh-CN" sz="1400" dirty="0"/>
              <a:t>COM</a:t>
            </a:r>
            <a:r>
              <a:rPr lang="zh-CN" altLang="en-US" sz="1400" dirty="0"/>
              <a:t>类信息按注册表要求键值插入注册表；</a:t>
            </a:r>
            <a:endParaRPr lang="en-US" altLang="zh-CN" sz="1400" dirty="0"/>
          </a:p>
          <a:p>
            <a:pPr marL="285750" indent="-285750">
              <a:buFont typeface="Arial" panose="020B0604020202020204" pitchFamily="34" charset="0"/>
              <a:buChar char="•"/>
            </a:pPr>
            <a:r>
              <a:rPr lang="en-US" altLang="zh-CN" sz="1400" dirty="0" err="1"/>
              <a:t>DllUnregisterServer</a:t>
            </a:r>
            <a:r>
              <a:rPr lang="zh-CN" altLang="en-US" sz="1400" dirty="0"/>
              <a:t>内将注册到注册表的相关项清除；</a:t>
            </a:r>
            <a:endParaRPr lang="en-US" altLang="zh-CN" sz="1400" dirty="0"/>
          </a:p>
          <a:p>
            <a:pPr marL="285750" indent="-285750">
              <a:buFont typeface="Arial" panose="020B0604020202020204" pitchFamily="34" charset="0"/>
              <a:buChar char="•"/>
            </a:pPr>
            <a:r>
              <a:rPr lang="zh-CN" altLang="en-US" sz="1400" dirty="0"/>
              <a:t>当使用</a:t>
            </a:r>
            <a:r>
              <a:rPr lang="en-US" altLang="zh-CN" sz="1400" dirty="0"/>
              <a:t>Regsvr32.exe</a:t>
            </a:r>
            <a:r>
              <a:rPr lang="zh-CN" altLang="en-US" sz="1400" dirty="0"/>
              <a:t>工具进行组件注册、反注册操作时，这两个导出方法会被调用；</a:t>
            </a:r>
            <a:endParaRPr lang="en-US" altLang="zh-CN" sz="1400" dirty="0"/>
          </a:p>
          <a:p>
            <a:endParaRPr lang="en-US" altLang="zh-CN" sz="1400" dirty="0"/>
          </a:p>
          <a:p>
            <a:r>
              <a:rPr lang="zh-CN" altLang="en-US" sz="1400" dirty="0"/>
              <a:t>使用表驱动法实现注册函数样例如下：</a:t>
            </a:r>
            <a:endParaRPr lang="en-US" altLang="zh-CN" sz="1400" dirty="0"/>
          </a:p>
        </p:txBody>
      </p:sp>
      <p:pic>
        <p:nvPicPr>
          <p:cNvPr id="11" name="图片 10">
            <a:extLst>
              <a:ext uri="{FF2B5EF4-FFF2-40B4-BE49-F238E27FC236}">
                <a16:creationId xmlns:a16="http://schemas.microsoft.com/office/drawing/2014/main" id="{858E0B2B-D17D-4AE1-A806-F2601F75CB0F}"/>
              </a:ext>
            </a:extLst>
          </p:cNvPr>
          <p:cNvPicPr>
            <a:picLocks noChangeAspect="1"/>
          </p:cNvPicPr>
          <p:nvPr/>
        </p:nvPicPr>
        <p:blipFill>
          <a:blip r:embed="rId3"/>
          <a:stretch>
            <a:fillRect/>
          </a:stretch>
        </p:blipFill>
        <p:spPr>
          <a:xfrm>
            <a:off x="1923296" y="1673487"/>
            <a:ext cx="5200000" cy="495238"/>
          </a:xfrm>
          <a:prstGeom prst="rect">
            <a:avLst/>
          </a:prstGeom>
        </p:spPr>
      </p:pic>
      <p:pic>
        <p:nvPicPr>
          <p:cNvPr id="13" name="图片 12">
            <a:extLst>
              <a:ext uri="{FF2B5EF4-FFF2-40B4-BE49-F238E27FC236}">
                <a16:creationId xmlns:a16="http://schemas.microsoft.com/office/drawing/2014/main" id="{EAD1855E-46F1-458A-B0D7-BA29638EBB4F}"/>
              </a:ext>
            </a:extLst>
          </p:cNvPr>
          <p:cNvPicPr>
            <a:picLocks noChangeAspect="1"/>
          </p:cNvPicPr>
          <p:nvPr/>
        </p:nvPicPr>
        <p:blipFill>
          <a:blip r:embed="rId4"/>
          <a:stretch>
            <a:fillRect/>
          </a:stretch>
        </p:blipFill>
        <p:spPr>
          <a:xfrm>
            <a:off x="1291374" y="3451635"/>
            <a:ext cx="6463843" cy="604762"/>
          </a:xfrm>
          <a:prstGeom prst="rect">
            <a:avLst/>
          </a:prstGeom>
        </p:spPr>
      </p:pic>
      <p:pic>
        <p:nvPicPr>
          <p:cNvPr id="14" name="图片 13">
            <a:extLst>
              <a:ext uri="{FF2B5EF4-FFF2-40B4-BE49-F238E27FC236}">
                <a16:creationId xmlns:a16="http://schemas.microsoft.com/office/drawing/2014/main" id="{4A08BF92-36E9-41CF-92E0-B87F53BCB3C4}"/>
              </a:ext>
            </a:extLst>
          </p:cNvPr>
          <p:cNvPicPr>
            <a:picLocks noChangeAspect="1"/>
          </p:cNvPicPr>
          <p:nvPr/>
        </p:nvPicPr>
        <p:blipFill>
          <a:blip r:embed="rId5"/>
          <a:stretch>
            <a:fillRect/>
          </a:stretch>
        </p:blipFill>
        <p:spPr>
          <a:xfrm>
            <a:off x="1291374" y="4243654"/>
            <a:ext cx="6463843" cy="338095"/>
          </a:xfrm>
          <a:prstGeom prst="rect">
            <a:avLst/>
          </a:prstGeom>
        </p:spPr>
      </p:pic>
    </p:spTree>
    <p:extLst>
      <p:ext uri="{BB962C8B-B14F-4D97-AF65-F5344CB8AC3E}">
        <p14:creationId xmlns:p14="http://schemas.microsoft.com/office/powerpoint/2010/main" val="277949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369332"/>
          </a:xfrm>
          <a:prstGeom prst="rect">
            <a:avLst/>
          </a:prstGeom>
          <a:noFill/>
        </p:spPr>
        <p:txBody>
          <a:bodyPr wrap="square" rtlCol="0">
            <a:spAutoFit/>
          </a:bodyPr>
          <a:lstStyle/>
          <a:p>
            <a:r>
              <a:rPr lang="en-US" altLang="zh-CN" dirty="0"/>
              <a:t>COM</a:t>
            </a:r>
            <a:r>
              <a:rPr lang="zh-CN" altLang="en-US" dirty="0"/>
              <a:t>组件的卸载：将组件</a:t>
            </a:r>
            <a:r>
              <a:rPr lang="en-US" altLang="zh-CN" dirty="0"/>
              <a:t>DLL</a:t>
            </a:r>
            <a:r>
              <a:rPr lang="zh-CN" altLang="en-US" dirty="0"/>
              <a:t>从内存中卸载</a:t>
            </a:r>
            <a:endParaRPr lang="en-US" altLang="zh-CN" sz="1400" dirty="0"/>
          </a:p>
        </p:txBody>
      </p:sp>
      <p:sp>
        <p:nvSpPr>
          <p:cNvPr id="9" name="矩形 8">
            <a:extLst>
              <a:ext uri="{FF2B5EF4-FFF2-40B4-BE49-F238E27FC236}">
                <a16:creationId xmlns:a16="http://schemas.microsoft.com/office/drawing/2014/main" id="{2EC216CA-5340-4E06-99D8-A64FBF84C2A1}"/>
              </a:ext>
            </a:extLst>
          </p:cNvPr>
          <p:cNvSpPr/>
          <p:nvPr/>
        </p:nvSpPr>
        <p:spPr>
          <a:xfrm>
            <a:off x="899592" y="1779662"/>
            <a:ext cx="7422225" cy="2246769"/>
          </a:xfrm>
          <a:prstGeom prst="rect">
            <a:avLst/>
          </a:prstGeom>
        </p:spPr>
        <p:txBody>
          <a:bodyPr wrap="none">
            <a:spAutoFit/>
          </a:bodyPr>
          <a:lstStyle/>
          <a:p>
            <a:pPr marL="285750" indent="-285750">
              <a:buFont typeface="Wingdings" panose="05000000000000000000" pitchFamily="2" charset="2"/>
              <a:buChar char="Ø"/>
            </a:pPr>
            <a:r>
              <a:rPr lang="en-US" altLang="zh-CN" sz="1400" dirty="0"/>
              <a:t>COM</a:t>
            </a:r>
            <a:r>
              <a:rPr lang="zh-CN" altLang="en-US" sz="1400" dirty="0"/>
              <a:t>组件的加载是通过</a:t>
            </a:r>
            <a:r>
              <a:rPr lang="en-US" altLang="zh-CN" sz="1400" dirty="0"/>
              <a:t>COM API</a:t>
            </a:r>
            <a:r>
              <a:rPr lang="zh-CN" altLang="en-US" sz="1400" dirty="0"/>
              <a:t>在创建</a:t>
            </a:r>
            <a:r>
              <a:rPr lang="en-US" altLang="zh-CN" sz="1400" dirty="0"/>
              <a:t>COM</a:t>
            </a:r>
            <a:r>
              <a:rPr lang="zh-CN" altLang="en-US" sz="1400" dirty="0"/>
              <a:t>类对象时主动加载的，但对于不在使用的组件</a:t>
            </a:r>
            <a:endParaRPr lang="en-US" altLang="zh-CN" sz="1400" dirty="0"/>
          </a:p>
          <a:p>
            <a:r>
              <a:rPr lang="zh-CN" altLang="en-US" sz="1400" dirty="0"/>
              <a:t>，也许有手动卸载的需求，通过</a:t>
            </a:r>
            <a:r>
              <a:rPr lang="en-US" altLang="zh-CN" sz="1400" dirty="0" err="1"/>
              <a:t>CoFreeUnusedLibraries</a:t>
            </a:r>
            <a:r>
              <a:rPr lang="en-US" altLang="zh-CN" sz="1400" dirty="0"/>
              <a:t>(void)</a:t>
            </a:r>
            <a:r>
              <a:rPr lang="zh-CN" altLang="en-US" sz="1400" dirty="0"/>
              <a:t> </a:t>
            </a:r>
            <a:r>
              <a:rPr lang="en-US" altLang="zh-CN" sz="1400" dirty="0"/>
              <a:t>API</a:t>
            </a:r>
            <a:r>
              <a:rPr lang="zh-CN" altLang="en-US" sz="1400" dirty="0"/>
              <a:t>可发动对所有已加载</a:t>
            </a:r>
            <a:r>
              <a:rPr lang="en-US" altLang="zh-CN" sz="1400" dirty="0"/>
              <a:t>DLL</a:t>
            </a:r>
            <a:r>
              <a:rPr lang="zh-CN" altLang="en-US" sz="1400" dirty="0"/>
              <a:t>的</a:t>
            </a:r>
            <a:endParaRPr lang="en-US" altLang="zh-CN" sz="1400" dirty="0"/>
          </a:p>
          <a:p>
            <a:r>
              <a:rPr lang="zh-CN" altLang="en-US" sz="1400" dirty="0"/>
              <a:t>询问，通过调用每个</a:t>
            </a:r>
            <a:r>
              <a:rPr lang="en-US" altLang="zh-CN" sz="1400" dirty="0"/>
              <a:t>DLL</a:t>
            </a:r>
            <a:r>
              <a:rPr lang="zh-CN" altLang="en-US" sz="1400" dirty="0"/>
              <a:t>导出的</a:t>
            </a:r>
            <a:r>
              <a:rPr lang="en-US" altLang="zh-CN" sz="1400" dirty="0" err="1"/>
              <a:t>DllCanUnloadNow</a:t>
            </a:r>
            <a:r>
              <a:rPr lang="en-US" altLang="zh-CN" sz="1400" dirty="0"/>
              <a:t>(void)</a:t>
            </a:r>
            <a:r>
              <a:rPr lang="zh-CN" altLang="en-US" sz="1400" dirty="0"/>
              <a:t>判断当前</a:t>
            </a:r>
            <a:r>
              <a:rPr lang="en-US" altLang="zh-CN" sz="1400" dirty="0"/>
              <a:t>DLL</a:t>
            </a:r>
            <a:r>
              <a:rPr lang="zh-CN" altLang="en-US" sz="1400" dirty="0"/>
              <a:t>是否可卸载；</a:t>
            </a:r>
            <a:endParaRPr lang="en-US" altLang="zh-CN" sz="1400" dirty="0"/>
          </a:p>
          <a:p>
            <a:endParaRPr lang="en-US" altLang="zh-CN" sz="1400" dirty="0"/>
          </a:p>
          <a:p>
            <a:endParaRPr lang="en-US" altLang="zh-CN" sz="1400" dirty="0"/>
          </a:p>
          <a:p>
            <a:pPr marL="285750" indent="-285750">
              <a:buFont typeface="Wingdings" panose="05000000000000000000" pitchFamily="2" charset="2"/>
              <a:buChar char="Ø"/>
            </a:pPr>
            <a:r>
              <a:rPr lang="zh-CN" altLang="en-US" sz="1400" dirty="0"/>
              <a:t>一般都需要在</a:t>
            </a:r>
            <a:r>
              <a:rPr lang="en-US" altLang="zh-CN" sz="1400" dirty="0"/>
              <a:t>DLL</a:t>
            </a:r>
            <a:r>
              <a:rPr lang="zh-CN" altLang="en-US" sz="1400" dirty="0"/>
              <a:t>内部维持一个标识该</a:t>
            </a:r>
            <a:r>
              <a:rPr lang="en-US" altLang="zh-CN" sz="1400" dirty="0"/>
              <a:t>DLL</a:t>
            </a:r>
            <a:r>
              <a:rPr lang="zh-CN" altLang="en-US" sz="1400" dirty="0"/>
              <a:t>是否还在使用的组件级别的引用计数用来控制</a:t>
            </a:r>
            <a:endParaRPr lang="en-US" altLang="zh-CN" sz="1400" dirty="0"/>
          </a:p>
          <a:p>
            <a:r>
              <a:rPr lang="en-US" altLang="zh-CN" sz="1400" dirty="0" err="1"/>
              <a:t>DllCanUnloadNow</a:t>
            </a:r>
            <a:r>
              <a:rPr lang="zh-CN" altLang="en-US" sz="1400" dirty="0"/>
              <a:t>的返回值，当引用计数为</a:t>
            </a:r>
            <a:r>
              <a:rPr lang="en-US" altLang="zh-CN" sz="1400" dirty="0"/>
              <a:t>0</a:t>
            </a:r>
            <a:r>
              <a:rPr lang="zh-CN" altLang="en-US" sz="1400" dirty="0"/>
              <a:t>，则返回</a:t>
            </a:r>
            <a:r>
              <a:rPr lang="en-US" altLang="zh-CN" sz="1400" dirty="0"/>
              <a:t>S_OK</a:t>
            </a:r>
            <a:r>
              <a:rPr lang="zh-CN" altLang="en-US" sz="1400" dirty="0"/>
              <a:t>表明可被卸载；</a:t>
            </a:r>
            <a:r>
              <a:rPr lang="en-US" altLang="zh-CN" sz="1400" dirty="0"/>
              <a:t>S_FALSE</a:t>
            </a:r>
            <a:r>
              <a:rPr lang="zh-CN" altLang="en-US" sz="1400" dirty="0"/>
              <a:t>则表明</a:t>
            </a:r>
            <a:endParaRPr lang="en-US" altLang="zh-CN" sz="1400" dirty="0"/>
          </a:p>
          <a:p>
            <a:r>
              <a:rPr lang="zh-CN" altLang="en-US" sz="1400" dirty="0"/>
              <a:t>仍要继续使用；</a:t>
            </a:r>
            <a:endParaRPr lang="en-US" altLang="zh-CN" sz="1400" dirty="0"/>
          </a:p>
          <a:p>
            <a:endParaRPr lang="en-US" altLang="zh-CN" sz="1400" dirty="0"/>
          </a:p>
          <a:p>
            <a:endParaRPr lang="en-US" altLang="zh-CN" sz="1400" dirty="0"/>
          </a:p>
        </p:txBody>
      </p:sp>
    </p:spTree>
    <p:extLst>
      <p:ext uri="{BB962C8B-B14F-4D97-AF65-F5344CB8AC3E}">
        <p14:creationId xmlns:p14="http://schemas.microsoft.com/office/powerpoint/2010/main" val="3113287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983368" y="258202"/>
            <a:ext cx="2786532"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COM——</a:t>
            </a:r>
            <a:r>
              <a:rPr lang="zh-CN" altLang="en-US" b="1" dirty="0">
                <a:solidFill>
                  <a:schemeClr val="tx1">
                    <a:lumMod val="50000"/>
                    <a:lumOff val="50000"/>
                  </a:schemeClr>
                </a:solidFill>
                <a:latin typeface="微软雅黑" pitchFamily="34" charset="-122"/>
                <a:ea typeface="微软雅黑" pitchFamily="34" charset="-122"/>
              </a:rPr>
              <a:t>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2AD44A64-A273-408A-80BB-F11FBFF2F687}"/>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 name="矩形 3">
            <a:extLst>
              <a:ext uri="{FF2B5EF4-FFF2-40B4-BE49-F238E27FC236}">
                <a16:creationId xmlns:a16="http://schemas.microsoft.com/office/drawing/2014/main" id="{92641622-001E-4669-9EBB-FA872CC3B058}"/>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5" name="矩形 4">
            <a:extLst>
              <a:ext uri="{FF2B5EF4-FFF2-40B4-BE49-F238E27FC236}">
                <a16:creationId xmlns:a16="http://schemas.microsoft.com/office/drawing/2014/main" id="{E5C81593-F8E0-4F95-8E9A-9A4F96AFE3EA}"/>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6" name="矩形 5">
            <a:extLst>
              <a:ext uri="{FF2B5EF4-FFF2-40B4-BE49-F238E27FC236}">
                <a16:creationId xmlns:a16="http://schemas.microsoft.com/office/drawing/2014/main" id="{2977EABA-C1BA-4DF4-84FC-AEE3093A7DFA}"/>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7" name="文本框 6">
            <a:extLst>
              <a:ext uri="{FF2B5EF4-FFF2-40B4-BE49-F238E27FC236}">
                <a16:creationId xmlns:a16="http://schemas.microsoft.com/office/drawing/2014/main" id="{50ABEBD7-AF62-4157-9C38-2C126CCA47D2}"/>
              </a:ext>
            </a:extLst>
          </p:cNvPr>
          <p:cNvSpPr txBox="1"/>
          <p:nvPr/>
        </p:nvSpPr>
        <p:spPr>
          <a:xfrm>
            <a:off x="1043608" y="791875"/>
            <a:ext cx="7128792" cy="369332"/>
          </a:xfrm>
          <a:prstGeom prst="rect">
            <a:avLst/>
          </a:prstGeom>
          <a:noFill/>
        </p:spPr>
        <p:txBody>
          <a:bodyPr wrap="square" rtlCol="0">
            <a:spAutoFit/>
          </a:bodyPr>
          <a:lstStyle/>
          <a:p>
            <a:r>
              <a:rPr lang="en-US" altLang="zh-CN" dirty="0"/>
              <a:t>COM</a:t>
            </a:r>
            <a:r>
              <a:rPr lang="zh-CN" altLang="en-US" dirty="0"/>
              <a:t>组件开发、注册、使用流程：</a:t>
            </a:r>
            <a:endParaRPr lang="en-US" altLang="zh-CN" sz="1400" dirty="0"/>
          </a:p>
        </p:txBody>
      </p:sp>
      <p:graphicFrame>
        <p:nvGraphicFramePr>
          <p:cNvPr id="11" name="对象 10">
            <a:extLst>
              <a:ext uri="{FF2B5EF4-FFF2-40B4-BE49-F238E27FC236}">
                <a16:creationId xmlns:a16="http://schemas.microsoft.com/office/drawing/2014/main" id="{B5CBB306-4574-49F5-A510-7C54F47C2E25}"/>
              </a:ext>
            </a:extLst>
          </p:cNvPr>
          <p:cNvGraphicFramePr>
            <a:graphicFrameLocks noChangeAspect="1"/>
          </p:cNvGraphicFramePr>
          <p:nvPr>
            <p:extLst>
              <p:ext uri="{D42A27DB-BD31-4B8C-83A1-F6EECF244321}">
                <p14:modId xmlns:p14="http://schemas.microsoft.com/office/powerpoint/2010/main" val="123073119"/>
              </p:ext>
            </p:extLst>
          </p:nvPr>
        </p:nvGraphicFramePr>
        <p:xfrm>
          <a:off x="4362450" y="2413000"/>
          <a:ext cx="419100" cy="317500"/>
        </p:xfrm>
        <a:graphic>
          <a:graphicData uri="http://schemas.openxmlformats.org/presentationml/2006/ole">
            <mc:AlternateContent xmlns:mc="http://schemas.openxmlformats.org/markup-compatibility/2006">
              <mc:Choice xmlns:v="urn:schemas-microsoft-com:vml" Requires="v">
                <p:oleObj spid="_x0000_s5155" name="包装程序外壳对象" showAsIcon="1" r:id="rId4" imgW="418680" imgH="317160" progId="Package">
                  <p:embed/>
                </p:oleObj>
              </mc:Choice>
              <mc:Fallback>
                <p:oleObj name="包装程序外壳对象" showAsIcon="1" r:id="rId4" imgW="418680" imgH="317160" progId="Package">
                  <p:embed/>
                  <p:pic>
                    <p:nvPicPr>
                      <p:cNvPr id="0" name=""/>
                      <p:cNvPicPr/>
                      <p:nvPr/>
                    </p:nvPicPr>
                    <p:blipFill>
                      <a:blip r:embed="rId5"/>
                      <a:stretch>
                        <a:fillRect/>
                      </a:stretch>
                    </p:blipFill>
                    <p:spPr>
                      <a:xfrm>
                        <a:off x="4362450" y="2413000"/>
                        <a:ext cx="419100" cy="317500"/>
                      </a:xfrm>
                      <a:prstGeom prst="rect">
                        <a:avLst/>
                      </a:prstGeom>
                    </p:spPr>
                  </p:pic>
                </p:oleObj>
              </mc:Fallback>
            </mc:AlternateContent>
          </a:graphicData>
        </a:graphic>
      </p:graphicFrame>
    </p:spTree>
    <p:extLst>
      <p:ext uri="{BB962C8B-B14F-4D97-AF65-F5344CB8AC3E}">
        <p14:creationId xmlns:p14="http://schemas.microsoft.com/office/powerpoint/2010/main" val="2326287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344910" y="1309653"/>
            <a:ext cx="4320000"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054487"/>
                </a:solidFill>
                <a:effectLst/>
                <a:uLnTx/>
                <a:uFillTx/>
                <a:latin typeface="Adobe Gothic Std B" pitchFamily="34" charset="-128"/>
                <a:ea typeface="Adobe Gothic Std B" pitchFamily="34" charset="-128"/>
                <a:cs typeface="+mn-cs"/>
              </a:rPr>
              <a:t>Part 3</a:t>
            </a:r>
            <a:endParaRPr kumimoji="0" lang="zh-CN" altLang="en-US" sz="9600" b="0" i="0" u="none" strike="noStrike" kern="1200" cap="none" spc="0" normalizeH="0" baseline="0" noProof="0" dirty="0">
              <a:ln>
                <a:noFill/>
              </a:ln>
              <a:solidFill>
                <a:srgbClr val="054487"/>
              </a:solidFill>
              <a:effectLst/>
              <a:uLnTx/>
              <a:uFillTx/>
              <a:latin typeface="Adobe Gothic Std B" pitchFamily="34" charset="-128"/>
              <a:ea typeface="宋体" panose="02010600030101010101" pitchFamily="2" charset="-122"/>
              <a:cs typeface="+mn-cs"/>
            </a:endParaRPr>
          </a:p>
        </p:txBody>
      </p:sp>
      <p:sp>
        <p:nvSpPr>
          <p:cNvPr id="24" name="Rectangle 22"/>
          <p:cNvSpPr>
            <a:spLocks noChangeArrowheads="1"/>
          </p:cNvSpPr>
          <p:nvPr/>
        </p:nvSpPr>
        <p:spPr bwMode="auto">
          <a:xfrm>
            <a:off x="3308050" y="2749356"/>
            <a:ext cx="4356860" cy="76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lnSpc>
                <a:spcPct val="120000"/>
              </a:lnSpc>
              <a:defRPr/>
            </a:pPr>
            <a:r>
              <a:rPr lang="en-US" altLang="zh-CN" sz="4000" b="1" dirty="0">
                <a:solidFill>
                  <a:srgbClr val="054487"/>
                </a:solidFill>
                <a:latin typeface="微软雅黑" pitchFamily="34" charset="-122"/>
                <a:ea typeface="微软雅黑" pitchFamily="34" charset="-122"/>
              </a:rPr>
              <a:t>XPCOM</a:t>
            </a:r>
            <a:endParaRPr kumimoji="0" lang="zh-CN" altLang="en-US" sz="4000" b="1" i="0" u="none" strike="noStrike" kern="1200" cap="none" spc="0" normalizeH="0" baseline="0" noProof="0" dirty="0">
              <a:ln>
                <a:noFill/>
              </a:ln>
              <a:solidFill>
                <a:srgbClr val="054487"/>
              </a:solidFill>
              <a:effectLst/>
              <a:uLnTx/>
              <a:uFillTx/>
              <a:latin typeface="微软雅黑" pitchFamily="34" charset="-122"/>
              <a:ea typeface="微软雅黑" pitchFamily="34" charset="-122"/>
              <a:cs typeface="+mn-cs"/>
            </a:endParaRPr>
          </a:p>
        </p:txBody>
      </p:sp>
      <p:cxnSp>
        <p:nvCxnSpPr>
          <p:cNvPr id="25" name="直接连接符 24"/>
          <p:cNvCxnSpPr/>
          <p:nvPr/>
        </p:nvCxnSpPr>
        <p:spPr>
          <a:xfrm>
            <a:off x="3344910" y="2749356"/>
            <a:ext cx="4320000" cy="0"/>
          </a:xfrm>
          <a:prstGeom prst="line">
            <a:avLst/>
          </a:prstGeom>
          <a:ln w="12700">
            <a:solidFill>
              <a:srgbClr val="054487"/>
            </a:solidFill>
          </a:ln>
        </p:spPr>
        <p:style>
          <a:lnRef idx="1">
            <a:schemeClr val="accent1"/>
          </a:lnRef>
          <a:fillRef idx="0">
            <a:schemeClr val="accent1"/>
          </a:fillRef>
          <a:effectRef idx="0">
            <a:schemeClr val="accent1"/>
          </a:effectRef>
          <a:fontRef idx="minor">
            <a:schemeClr val="tx1"/>
          </a:fontRef>
        </p:style>
      </p:cxnSp>
      <p:grpSp>
        <p:nvGrpSpPr>
          <p:cNvPr id="33" name="PA_组合 36"/>
          <p:cNvGrpSpPr>
            <a:grpSpLocks/>
          </p:cNvGrpSpPr>
          <p:nvPr>
            <p:custDataLst>
              <p:tags r:id="rId1"/>
            </p:custDataLst>
          </p:nvPr>
        </p:nvGrpSpPr>
        <p:grpSpPr bwMode="auto">
          <a:xfrm>
            <a:off x="1322076" y="1732151"/>
            <a:ext cx="1785622" cy="1785621"/>
            <a:chOff x="0" y="0"/>
            <a:chExt cx="528457" cy="509588"/>
          </a:xfrm>
        </p:grpSpPr>
        <p:sp>
          <p:nvSpPr>
            <p:cNvPr id="34" name="Oval 11"/>
            <p:cNvSpPr>
              <a:spLocks noChangeArrowheads="1"/>
            </p:cNvSpPr>
            <p:nvPr/>
          </p:nvSpPr>
          <p:spPr bwMode="auto">
            <a:xfrm>
              <a:off x="0" y="0"/>
              <a:ext cx="528457" cy="509588"/>
            </a:xfrm>
            <a:prstGeom prst="ellipse">
              <a:avLst/>
            </a:prstGeom>
            <a:solidFill>
              <a:srgbClr val="05448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35" name="Freeform 16"/>
            <p:cNvSpPr>
              <a:spLocks noEditPoints="1"/>
            </p:cNvSpPr>
            <p:nvPr/>
          </p:nvSpPr>
          <p:spPr bwMode="auto">
            <a:xfrm>
              <a:off x="117475" y="112713"/>
              <a:ext cx="279400" cy="284163"/>
            </a:xfrm>
            <a:custGeom>
              <a:avLst/>
              <a:gdLst>
                <a:gd name="T0" fmla="*/ 252865 w 358"/>
                <a:gd name="T1" fmla="*/ 244941 h 355"/>
                <a:gd name="T2" fmla="*/ 223988 w 358"/>
                <a:gd name="T3" fmla="*/ 244941 h 355"/>
                <a:gd name="T4" fmla="*/ 183405 w 358"/>
                <a:gd name="T5" fmla="*/ 165695 h 355"/>
                <a:gd name="T6" fmla="*/ 178722 w 358"/>
                <a:gd name="T7" fmla="*/ 180904 h 355"/>
                <a:gd name="T8" fmla="*/ 156870 w 358"/>
                <a:gd name="T9" fmla="*/ 198514 h 355"/>
                <a:gd name="T10" fmla="*/ 229451 w 358"/>
                <a:gd name="T11" fmla="*/ 280961 h 355"/>
                <a:gd name="T12" fmla="*/ 275498 w 358"/>
                <a:gd name="T13" fmla="*/ 248943 h 355"/>
                <a:gd name="T14" fmla="*/ 241939 w 358"/>
                <a:gd name="T15" fmla="*/ 212122 h 355"/>
                <a:gd name="T16" fmla="*/ 190429 w 358"/>
                <a:gd name="T17" fmla="*/ 168897 h 355"/>
                <a:gd name="T18" fmla="*/ 100678 w 358"/>
                <a:gd name="T19" fmla="*/ 100858 h 355"/>
                <a:gd name="T20" fmla="*/ 116287 w 358"/>
                <a:gd name="T21" fmla="*/ 96856 h 355"/>
                <a:gd name="T22" fmla="*/ 120189 w 358"/>
                <a:gd name="T23" fmla="*/ 81647 h 355"/>
                <a:gd name="T24" fmla="*/ 124091 w 358"/>
                <a:gd name="T25" fmla="*/ 66438 h 355"/>
                <a:gd name="T26" fmla="*/ 53851 w 358"/>
                <a:gd name="T27" fmla="*/ 6404 h 355"/>
                <a:gd name="T28" fmla="*/ 44485 w 358"/>
                <a:gd name="T29" fmla="*/ 80846 h 355"/>
                <a:gd name="T30" fmla="*/ 0 w 358"/>
                <a:gd name="T31" fmla="*/ 61635 h 355"/>
                <a:gd name="T32" fmla="*/ 82727 w 358"/>
                <a:gd name="T33" fmla="*/ 122470 h 355"/>
                <a:gd name="T34" fmla="*/ 93654 w 358"/>
                <a:gd name="T35" fmla="*/ 108862 h 355"/>
                <a:gd name="T36" fmla="*/ 269254 w 358"/>
                <a:gd name="T37" fmla="*/ 28016 h 355"/>
                <a:gd name="T38" fmla="*/ 231793 w 358"/>
                <a:gd name="T39" fmla="*/ 800 h 355"/>
                <a:gd name="T40" fmla="*/ 131115 w 358"/>
                <a:gd name="T41" fmla="*/ 92853 h 355"/>
                <a:gd name="T42" fmla="*/ 117067 w 358"/>
                <a:gd name="T43" fmla="*/ 113665 h 355"/>
                <a:gd name="T44" fmla="*/ 104580 w 358"/>
                <a:gd name="T45" fmla="*/ 120069 h 355"/>
                <a:gd name="T46" fmla="*/ 106141 w 358"/>
                <a:gd name="T47" fmla="*/ 159291 h 355"/>
                <a:gd name="T48" fmla="*/ 24974 w 358"/>
                <a:gd name="T49" fmla="*/ 231333 h 355"/>
                <a:gd name="T50" fmla="*/ 15609 w 358"/>
                <a:gd name="T51" fmla="*/ 284163 h 355"/>
                <a:gd name="T52" fmla="*/ 57753 w 358"/>
                <a:gd name="T53" fmla="*/ 240938 h 355"/>
                <a:gd name="T54" fmla="*/ 124091 w 358"/>
                <a:gd name="T55" fmla="*/ 177702 h 355"/>
                <a:gd name="T56" fmla="*/ 160772 w 358"/>
                <a:gd name="T57" fmla="*/ 177702 h 355"/>
                <a:gd name="T58" fmla="*/ 171698 w 358"/>
                <a:gd name="T59" fmla="*/ 153688 h 355"/>
                <a:gd name="T60" fmla="*/ 187307 w 358"/>
                <a:gd name="T61" fmla="*/ 150486 h 355"/>
                <a:gd name="T62" fmla="*/ 269254 w 358"/>
                <a:gd name="T63" fmla="*/ 28016 h 3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8" h="355">
                  <a:moveTo>
                    <a:pt x="305" y="288"/>
                  </a:moveTo>
                  <a:cubicBezTo>
                    <a:pt x="316" y="288"/>
                    <a:pt x="324" y="296"/>
                    <a:pt x="324" y="306"/>
                  </a:cubicBezTo>
                  <a:cubicBezTo>
                    <a:pt x="324" y="316"/>
                    <a:pt x="316" y="325"/>
                    <a:pt x="305" y="325"/>
                  </a:cubicBezTo>
                  <a:cubicBezTo>
                    <a:pt x="295" y="325"/>
                    <a:pt x="287" y="316"/>
                    <a:pt x="287" y="306"/>
                  </a:cubicBezTo>
                  <a:cubicBezTo>
                    <a:pt x="287" y="296"/>
                    <a:pt x="295" y="288"/>
                    <a:pt x="305" y="288"/>
                  </a:cubicBezTo>
                  <a:close/>
                  <a:moveTo>
                    <a:pt x="235" y="207"/>
                  </a:moveTo>
                  <a:lnTo>
                    <a:pt x="239" y="216"/>
                  </a:lnTo>
                  <a:lnTo>
                    <a:pt x="229" y="226"/>
                  </a:lnTo>
                  <a:lnTo>
                    <a:pt x="220" y="235"/>
                  </a:lnTo>
                  <a:cubicBezTo>
                    <a:pt x="215" y="241"/>
                    <a:pt x="208" y="245"/>
                    <a:pt x="201" y="248"/>
                  </a:cubicBezTo>
                  <a:lnTo>
                    <a:pt x="264" y="311"/>
                  </a:lnTo>
                  <a:lnTo>
                    <a:pt x="294" y="351"/>
                  </a:lnTo>
                  <a:lnTo>
                    <a:pt x="309" y="355"/>
                  </a:lnTo>
                  <a:lnTo>
                    <a:pt x="353" y="311"/>
                  </a:lnTo>
                  <a:lnTo>
                    <a:pt x="349" y="295"/>
                  </a:lnTo>
                  <a:lnTo>
                    <a:pt x="310" y="265"/>
                  </a:lnTo>
                  <a:lnTo>
                    <a:pt x="250" y="205"/>
                  </a:lnTo>
                  <a:lnTo>
                    <a:pt x="244" y="211"/>
                  </a:lnTo>
                  <a:lnTo>
                    <a:pt x="235" y="207"/>
                  </a:lnTo>
                  <a:close/>
                  <a:moveTo>
                    <a:pt x="129" y="126"/>
                  </a:moveTo>
                  <a:lnTo>
                    <a:pt x="140" y="116"/>
                  </a:lnTo>
                  <a:lnTo>
                    <a:pt x="149" y="121"/>
                  </a:lnTo>
                  <a:lnTo>
                    <a:pt x="144" y="112"/>
                  </a:lnTo>
                  <a:lnTo>
                    <a:pt x="154" y="102"/>
                  </a:lnTo>
                  <a:lnTo>
                    <a:pt x="155" y="101"/>
                  </a:lnTo>
                  <a:cubicBezTo>
                    <a:pt x="158" y="95"/>
                    <a:pt x="159" y="89"/>
                    <a:pt x="159" y="83"/>
                  </a:cubicBezTo>
                  <a:cubicBezTo>
                    <a:pt x="159" y="41"/>
                    <a:pt x="119" y="0"/>
                    <a:pt x="76" y="1"/>
                  </a:cubicBezTo>
                  <a:cubicBezTo>
                    <a:pt x="76" y="1"/>
                    <a:pt x="72" y="6"/>
                    <a:pt x="69" y="8"/>
                  </a:cubicBezTo>
                  <a:cubicBezTo>
                    <a:pt x="103" y="42"/>
                    <a:pt x="100" y="37"/>
                    <a:pt x="100" y="57"/>
                  </a:cubicBezTo>
                  <a:cubicBezTo>
                    <a:pt x="100" y="74"/>
                    <a:pt x="73" y="101"/>
                    <a:pt x="57" y="101"/>
                  </a:cubicBezTo>
                  <a:cubicBezTo>
                    <a:pt x="35" y="101"/>
                    <a:pt x="42" y="104"/>
                    <a:pt x="8" y="70"/>
                  </a:cubicBezTo>
                  <a:cubicBezTo>
                    <a:pt x="5" y="72"/>
                    <a:pt x="0" y="77"/>
                    <a:pt x="0" y="77"/>
                  </a:cubicBezTo>
                  <a:cubicBezTo>
                    <a:pt x="1" y="119"/>
                    <a:pt x="40" y="160"/>
                    <a:pt x="83" y="160"/>
                  </a:cubicBezTo>
                  <a:cubicBezTo>
                    <a:pt x="90" y="160"/>
                    <a:pt x="98" y="157"/>
                    <a:pt x="106" y="153"/>
                  </a:cubicBezTo>
                  <a:lnTo>
                    <a:pt x="108" y="155"/>
                  </a:lnTo>
                  <a:cubicBezTo>
                    <a:pt x="111" y="148"/>
                    <a:pt x="115" y="141"/>
                    <a:pt x="120" y="136"/>
                  </a:cubicBezTo>
                  <a:lnTo>
                    <a:pt x="129" y="126"/>
                  </a:lnTo>
                  <a:close/>
                  <a:moveTo>
                    <a:pt x="345" y="35"/>
                  </a:moveTo>
                  <a:lnTo>
                    <a:pt x="321" y="10"/>
                  </a:lnTo>
                  <a:cubicBezTo>
                    <a:pt x="314" y="4"/>
                    <a:pt x="306" y="1"/>
                    <a:pt x="297" y="1"/>
                  </a:cubicBezTo>
                  <a:cubicBezTo>
                    <a:pt x="289" y="1"/>
                    <a:pt x="280" y="4"/>
                    <a:pt x="273" y="10"/>
                  </a:cubicBezTo>
                  <a:lnTo>
                    <a:pt x="168" y="116"/>
                  </a:lnTo>
                  <a:cubicBezTo>
                    <a:pt x="171" y="122"/>
                    <a:pt x="169" y="131"/>
                    <a:pt x="164" y="136"/>
                  </a:cubicBezTo>
                  <a:cubicBezTo>
                    <a:pt x="161" y="140"/>
                    <a:pt x="155" y="142"/>
                    <a:pt x="150" y="142"/>
                  </a:cubicBezTo>
                  <a:cubicBezTo>
                    <a:pt x="148" y="142"/>
                    <a:pt x="145" y="141"/>
                    <a:pt x="143" y="140"/>
                  </a:cubicBezTo>
                  <a:lnTo>
                    <a:pt x="134" y="150"/>
                  </a:lnTo>
                  <a:cubicBezTo>
                    <a:pt x="121" y="163"/>
                    <a:pt x="121" y="184"/>
                    <a:pt x="134" y="197"/>
                  </a:cubicBezTo>
                  <a:lnTo>
                    <a:pt x="136" y="199"/>
                  </a:lnTo>
                  <a:lnTo>
                    <a:pt x="54" y="281"/>
                  </a:lnTo>
                  <a:lnTo>
                    <a:pt x="32" y="289"/>
                  </a:lnTo>
                  <a:lnTo>
                    <a:pt x="0" y="335"/>
                  </a:lnTo>
                  <a:lnTo>
                    <a:pt x="20" y="355"/>
                  </a:lnTo>
                  <a:lnTo>
                    <a:pt x="66" y="323"/>
                  </a:lnTo>
                  <a:lnTo>
                    <a:pt x="74" y="301"/>
                  </a:lnTo>
                  <a:lnTo>
                    <a:pt x="156" y="219"/>
                  </a:lnTo>
                  <a:lnTo>
                    <a:pt x="159" y="222"/>
                  </a:lnTo>
                  <a:cubicBezTo>
                    <a:pt x="165" y="228"/>
                    <a:pt x="174" y="231"/>
                    <a:pt x="182" y="231"/>
                  </a:cubicBezTo>
                  <a:cubicBezTo>
                    <a:pt x="191" y="231"/>
                    <a:pt x="200" y="228"/>
                    <a:pt x="206" y="222"/>
                  </a:cubicBezTo>
                  <a:lnTo>
                    <a:pt x="215" y="212"/>
                  </a:lnTo>
                  <a:cubicBezTo>
                    <a:pt x="212" y="206"/>
                    <a:pt x="215" y="197"/>
                    <a:pt x="220" y="192"/>
                  </a:cubicBezTo>
                  <a:cubicBezTo>
                    <a:pt x="223" y="188"/>
                    <a:pt x="229" y="186"/>
                    <a:pt x="234" y="186"/>
                  </a:cubicBezTo>
                  <a:cubicBezTo>
                    <a:pt x="236" y="186"/>
                    <a:pt x="238" y="187"/>
                    <a:pt x="240" y="188"/>
                  </a:cubicBezTo>
                  <a:lnTo>
                    <a:pt x="345" y="82"/>
                  </a:lnTo>
                  <a:cubicBezTo>
                    <a:pt x="358" y="69"/>
                    <a:pt x="358" y="48"/>
                    <a:pt x="345"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952190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3303232" y="1309653"/>
            <a:ext cx="431999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054487"/>
                </a:solidFill>
                <a:effectLst/>
                <a:uLnTx/>
                <a:uFillTx/>
                <a:latin typeface="Adobe Gothic Std B" pitchFamily="34" charset="-128"/>
                <a:ea typeface="Adobe Gothic Std B" pitchFamily="34" charset="-128"/>
                <a:cs typeface="+mn-cs"/>
              </a:rPr>
              <a:t>Part 1</a:t>
            </a:r>
            <a:endParaRPr kumimoji="0" lang="zh-CN" altLang="en-US" sz="9600" b="0" i="0" u="none" strike="noStrike" kern="1200" cap="none" spc="0" normalizeH="0" baseline="0" noProof="0" dirty="0">
              <a:ln>
                <a:noFill/>
              </a:ln>
              <a:solidFill>
                <a:srgbClr val="054487"/>
              </a:solidFill>
              <a:effectLst/>
              <a:uLnTx/>
              <a:uFillTx/>
              <a:latin typeface="Adobe Gothic Std B" pitchFamily="34" charset="-128"/>
              <a:ea typeface="宋体" panose="02010600030101010101" pitchFamily="2" charset="-122"/>
              <a:cs typeface="+mn-cs"/>
            </a:endParaRPr>
          </a:p>
        </p:txBody>
      </p:sp>
      <p:sp>
        <p:nvSpPr>
          <p:cNvPr id="55" name="Rectangle 22"/>
          <p:cNvSpPr>
            <a:spLocks noChangeArrowheads="1"/>
          </p:cNvSpPr>
          <p:nvPr/>
        </p:nvSpPr>
        <p:spPr bwMode="auto">
          <a:xfrm>
            <a:off x="3303232" y="2749356"/>
            <a:ext cx="4319999"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54487"/>
                </a:solidFill>
                <a:effectLst/>
                <a:uLnTx/>
                <a:uFillTx/>
                <a:latin typeface="微软雅黑" pitchFamily="34" charset="-122"/>
                <a:ea typeface="微软雅黑" pitchFamily="34" charset="-122"/>
              </a:rPr>
              <a:t>C++</a:t>
            </a:r>
            <a:r>
              <a:rPr kumimoji="0" lang="zh-CN" altLang="en-US" sz="2400" b="1" i="0" u="none" strike="noStrike" kern="1200" cap="none" spc="0" normalizeH="0" baseline="0" noProof="0" dirty="0">
                <a:ln>
                  <a:noFill/>
                </a:ln>
                <a:solidFill>
                  <a:srgbClr val="054487"/>
                </a:solidFill>
                <a:effectLst/>
                <a:uLnTx/>
                <a:uFillTx/>
                <a:latin typeface="微软雅黑" pitchFamily="34" charset="-122"/>
                <a:ea typeface="微软雅黑" pitchFamily="34" charset="-122"/>
              </a:rPr>
              <a:t>软件</a:t>
            </a:r>
            <a:r>
              <a:rPr lang="zh-CN" altLang="en-US" sz="2400" b="1" dirty="0">
                <a:solidFill>
                  <a:srgbClr val="054487"/>
                </a:solidFill>
                <a:latin typeface="微软雅黑" pitchFamily="34" charset="-122"/>
                <a:ea typeface="微软雅黑" pitchFamily="34" charset="-122"/>
              </a:rPr>
              <a:t>重用</a:t>
            </a:r>
            <a:r>
              <a:rPr kumimoji="0" lang="zh-CN" altLang="en-US" sz="2400" b="1" i="0" u="none" strike="noStrike" kern="1200" cap="none" spc="0" normalizeH="0" baseline="0" noProof="0" dirty="0">
                <a:ln>
                  <a:noFill/>
                </a:ln>
                <a:solidFill>
                  <a:srgbClr val="054487"/>
                </a:solidFill>
                <a:effectLst/>
                <a:uLnTx/>
                <a:uFillTx/>
                <a:latin typeface="微软雅黑" pitchFamily="34" charset="-122"/>
                <a:ea typeface="微软雅黑" pitchFamily="34" charset="-122"/>
              </a:rPr>
              <a:t>的现实与挑战</a:t>
            </a:r>
          </a:p>
        </p:txBody>
      </p:sp>
      <p:cxnSp>
        <p:nvCxnSpPr>
          <p:cNvPr id="56" name="直接连接符 55"/>
          <p:cNvCxnSpPr/>
          <p:nvPr/>
        </p:nvCxnSpPr>
        <p:spPr>
          <a:xfrm>
            <a:off x="3303232" y="2749356"/>
            <a:ext cx="4320000" cy="0"/>
          </a:xfrm>
          <a:prstGeom prst="line">
            <a:avLst/>
          </a:prstGeom>
          <a:ln w="12700">
            <a:solidFill>
              <a:srgbClr val="054487"/>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1314236" y="1564129"/>
            <a:ext cx="1785621" cy="2016224"/>
            <a:chOff x="1314236" y="1427600"/>
            <a:chExt cx="1785621" cy="2016224"/>
          </a:xfrm>
        </p:grpSpPr>
        <p:grpSp>
          <p:nvGrpSpPr>
            <p:cNvPr id="58" name="组合 57"/>
            <p:cNvGrpSpPr/>
            <p:nvPr/>
          </p:nvGrpSpPr>
          <p:grpSpPr>
            <a:xfrm>
              <a:off x="1314236" y="1427600"/>
              <a:ext cx="1785621" cy="2016224"/>
              <a:chOff x="1187624" y="1774887"/>
              <a:chExt cx="1152128" cy="1300919"/>
            </a:xfrm>
          </p:grpSpPr>
          <p:grpSp>
            <p:nvGrpSpPr>
              <p:cNvPr id="60" name="组合 59"/>
              <p:cNvGrpSpPr/>
              <p:nvPr/>
            </p:nvGrpSpPr>
            <p:grpSpPr>
              <a:xfrm>
                <a:off x="1187624" y="1774887"/>
                <a:ext cx="1152128" cy="1300919"/>
                <a:chOff x="1259632" y="1419622"/>
                <a:chExt cx="1152128" cy="1300919"/>
              </a:xfrm>
            </p:grpSpPr>
            <p:sp>
              <p:nvSpPr>
                <p:cNvPr id="62" name="椭圆 61"/>
                <p:cNvSpPr/>
                <p:nvPr/>
              </p:nvSpPr>
              <p:spPr>
                <a:xfrm>
                  <a:off x="1259632" y="1419622"/>
                  <a:ext cx="1152128" cy="1152128"/>
                </a:xfrm>
                <a:prstGeom prst="ellipse">
                  <a:avLst/>
                </a:prstGeom>
                <a:solidFill>
                  <a:srgbClr val="054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3" name="椭圆 2"/>
                <p:cNvSpPr/>
                <p:nvPr/>
              </p:nvSpPr>
              <p:spPr>
                <a:xfrm rot="1761192">
                  <a:off x="1806317" y="1568413"/>
                  <a:ext cx="576064" cy="1152128"/>
                </a:xfrm>
                <a:custGeom>
                  <a:avLst/>
                  <a:gdLst/>
                  <a:ahLst/>
                  <a:cxnLst/>
                  <a:rect l="l" t="t" r="r" b="b"/>
                  <a:pathLst>
                    <a:path w="576064" h="1152128">
                      <a:moveTo>
                        <a:pt x="0" y="0"/>
                      </a:moveTo>
                      <a:cubicBezTo>
                        <a:pt x="318151" y="0"/>
                        <a:pt x="576064" y="257913"/>
                        <a:pt x="576064" y="576064"/>
                      </a:cubicBezTo>
                      <a:cubicBezTo>
                        <a:pt x="576064" y="894215"/>
                        <a:pt x="318151" y="1152128"/>
                        <a:pt x="0" y="1152128"/>
                      </a:cubicBezTo>
                      <a:close/>
                    </a:path>
                  </a:pathLst>
                </a:custGeom>
                <a:solidFill>
                  <a:srgbClr val="EAEAE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1" name="TextBox 60"/>
              <p:cNvSpPr txBox="1"/>
              <p:nvPr/>
            </p:nvSpPr>
            <p:spPr>
              <a:xfrm>
                <a:off x="1434530" y="2496128"/>
                <a:ext cx="728783" cy="3375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about</a:t>
                </a:r>
                <a:endParaRPr kumimoji="0" lang="zh-CN" altLang="en-US" sz="2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sp>
          <p:nvSpPr>
            <p:cNvPr id="59" name="Freeform 14"/>
            <p:cNvSpPr>
              <a:spLocks noEditPoints="1"/>
            </p:cNvSpPr>
            <p:nvPr/>
          </p:nvSpPr>
          <p:spPr bwMode="auto">
            <a:xfrm>
              <a:off x="1794779" y="1721902"/>
              <a:ext cx="824533" cy="812699"/>
            </a:xfrm>
            <a:custGeom>
              <a:avLst/>
              <a:gdLst>
                <a:gd name="T0" fmla="*/ 221450 w 427"/>
                <a:gd name="T1" fmla="*/ 125841 h 408"/>
                <a:gd name="T2" fmla="*/ 216788 w 427"/>
                <a:gd name="T3" fmla="*/ 135459 h 408"/>
                <a:gd name="T4" fmla="*/ 216011 w 427"/>
                <a:gd name="T5" fmla="*/ 141871 h 408"/>
                <a:gd name="T6" fmla="*/ 216011 w 427"/>
                <a:gd name="T7" fmla="*/ 153894 h 408"/>
                <a:gd name="T8" fmla="*/ 220673 w 427"/>
                <a:gd name="T9" fmla="*/ 165917 h 408"/>
                <a:gd name="T10" fmla="*/ 223781 w 427"/>
                <a:gd name="T11" fmla="*/ 171528 h 408"/>
                <a:gd name="T12" fmla="*/ 233106 w 427"/>
                <a:gd name="T13" fmla="*/ 179543 h 408"/>
                <a:gd name="T14" fmla="*/ 239322 w 427"/>
                <a:gd name="T15" fmla="*/ 182749 h 408"/>
                <a:gd name="T16" fmla="*/ 252531 w 427"/>
                <a:gd name="T17" fmla="*/ 109008 h 408"/>
                <a:gd name="T18" fmla="*/ 236991 w 427"/>
                <a:gd name="T19" fmla="*/ 112214 h 408"/>
                <a:gd name="T20" fmla="*/ 228444 w 427"/>
                <a:gd name="T21" fmla="*/ 117825 h 408"/>
                <a:gd name="T22" fmla="*/ 224558 w 427"/>
                <a:gd name="T23" fmla="*/ 121833 h 408"/>
                <a:gd name="T24" fmla="*/ 202802 w 427"/>
                <a:gd name="T25" fmla="*/ 37672 h 408"/>
                <a:gd name="T26" fmla="*/ 165505 w 427"/>
                <a:gd name="T27" fmla="*/ 76146 h 408"/>
                <a:gd name="T28" fmla="*/ 200471 w 427"/>
                <a:gd name="T29" fmla="*/ 153894 h 408"/>
                <a:gd name="T30" fmla="*/ 200471 w 427"/>
                <a:gd name="T31" fmla="*/ 138665 h 408"/>
                <a:gd name="T32" fmla="*/ 189593 w 427"/>
                <a:gd name="T33" fmla="*/ 83359 h 408"/>
                <a:gd name="T34" fmla="*/ 131316 w 427"/>
                <a:gd name="T35" fmla="*/ 146680 h 408"/>
                <a:gd name="T36" fmla="*/ 165505 w 427"/>
                <a:gd name="T37" fmla="*/ 215612 h 408"/>
                <a:gd name="T38" fmla="*/ 149188 w 427"/>
                <a:gd name="T39" fmla="*/ 218017 h 408"/>
                <a:gd name="T40" fmla="*/ 140640 w 427"/>
                <a:gd name="T41" fmla="*/ 208398 h 408"/>
                <a:gd name="T42" fmla="*/ 135201 w 427"/>
                <a:gd name="T43" fmla="*/ 203589 h 408"/>
                <a:gd name="T44" fmla="*/ 112668 w 427"/>
                <a:gd name="T45" fmla="*/ 193971 h 408"/>
                <a:gd name="T46" fmla="*/ 103343 w 427"/>
                <a:gd name="T47" fmla="*/ 193169 h 408"/>
                <a:gd name="T48" fmla="*/ 0 w 427"/>
                <a:gd name="T49" fmla="*/ 327025 h 408"/>
                <a:gd name="T50" fmla="*/ 43513 w 427"/>
                <a:gd name="T51" fmla="*/ 247673 h 408"/>
                <a:gd name="T52" fmla="*/ 113445 w 427"/>
                <a:gd name="T53" fmla="*/ 247673 h 408"/>
                <a:gd name="T54" fmla="*/ 158512 w 427"/>
                <a:gd name="T55" fmla="*/ 327025 h 408"/>
                <a:gd name="T56" fmla="*/ 149188 w 427"/>
                <a:gd name="T57" fmla="*/ 218017 h 408"/>
                <a:gd name="T58" fmla="*/ 228444 w 427"/>
                <a:gd name="T59" fmla="*/ 193169 h 408"/>
                <a:gd name="T60" fmla="*/ 218342 w 427"/>
                <a:gd name="T61" fmla="*/ 193971 h 408"/>
                <a:gd name="T62" fmla="*/ 190370 w 427"/>
                <a:gd name="T63" fmla="*/ 208398 h 408"/>
                <a:gd name="T64" fmla="*/ 186484 w 427"/>
                <a:gd name="T65" fmla="*/ 213207 h 408"/>
                <a:gd name="T66" fmla="*/ 205133 w 427"/>
                <a:gd name="T67" fmla="*/ 327025 h 408"/>
                <a:gd name="T68" fmla="*/ 216788 w 427"/>
                <a:gd name="T69" fmla="*/ 327025 h 408"/>
                <a:gd name="T70" fmla="*/ 298375 w 427"/>
                <a:gd name="T71" fmla="*/ 247673 h 408"/>
                <a:gd name="T72" fmla="*/ 331787 w 427"/>
                <a:gd name="T73" fmla="*/ 250879 h 408"/>
                <a:gd name="T74" fmla="*/ 79256 w 427"/>
                <a:gd name="T75" fmla="*/ 185154 h 408"/>
                <a:gd name="T76" fmla="*/ 97904 w 427"/>
                <a:gd name="T77" fmla="*/ 179543 h 408"/>
                <a:gd name="T78" fmla="*/ 103343 w 427"/>
                <a:gd name="T79" fmla="*/ 176337 h 408"/>
                <a:gd name="T80" fmla="*/ 113445 w 427"/>
                <a:gd name="T81" fmla="*/ 160306 h 408"/>
                <a:gd name="T82" fmla="*/ 115776 w 427"/>
                <a:gd name="T83" fmla="*/ 153093 h 408"/>
                <a:gd name="T84" fmla="*/ 115776 w 427"/>
                <a:gd name="T85" fmla="*/ 140268 h 408"/>
                <a:gd name="T86" fmla="*/ 112668 w 427"/>
                <a:gd name="T87" fmla="*/ 131451 h 408"/>
                <a:gd name="T88" fmla="*/ 110337 w 427"/>
                <a:gd name="T89" fmla="*/ 125841 h 408"/>
                <a:gd name="T90" fmla="*/ 103343 w 427"/>
                <a:gd name="T91" fmla="*/ 117825 h 408"/>
                <a:gd name="T92" fmla="*/ 97904 w 427"/>
                <a:gd name="T93" fmla="*/ 114619 h 408"/>
                <a:gd name="T94" fmla="*/ 79256 w 427"/>
                <a:gd name="T95" fmla="*/ 109008 h 4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27" h="408">
                  <a:moveTo>
                    <a:pt x="289" y="152"/>
                  </a:moveTo>
                  <a:cubicBezTo>
                    <a:pt x="288" y="154"/>
                    <a:pt x="286" y="155"/>
                    <a:pt x="285" y="157"/>
                  </a:cubicBezTo>
                  <a:cubicBezTo>
                    <a:pt x="285" y="157"/>
                    <a:pt x="285" y="157"/>
                    <a:pt x="285" y="157"/>
                  </a:cubicBezTo>
                  <a:cubicBezTo>
                    <a:pt x="284" y="159"/>
                    <a:pt x="283" y="161"/>
                    <a:pt x="282" y="162"/>
                  </a:cubicBezTo>
                  <a:cubicBezTo>
                    <a:pt x="282" y="163"/>
                    <a:pt x="282" y="163"/>
                    <a:pt x="282" y="164"/>
                  </a:cubicBezTo>
                  <a:cubicBezTo>
                    <a:pt x="281" y="165"/>
                    <a:pt x="280" y="167"/>
                    <a:pt x="279" y="169"/>
                  </a:cubicBezTo>
                  <a:cubicBezTo>
                    <a:pt x="279" y="169"/>
                    <a:pt x="279" y="169"/>
                    <a:pt x="279" y="170"/>
                  </a:cubicBezTo>
                  <a:cubicBezTo>
                    <a:pt x="279" y="171"/>
                    <a:pt x="278" y="173"/>
                    <a:pt x="278" y="175"/>
                  </a:cubicBezTo>
                  <a:cubicBezTo>
                    <a:pt x="278" y="176"/>
                    <a:pt x="278" y="176"/>
                    <a:pt x="278" y="177"/>
                  </a:cubicBezTo>
                  <a:cubicBezTo>
                    <a:pt x="277" y="179"/>
                    <a:pt x="277" y="181"/>
                    <a:pt x="277" y="183"/>
                  </a:cubicBezTo>
                  <a:cubicBezTo>
                    <a:pt x="277" y="186"/>
                    <a:pt x="278" y="189"/>
                    <a:pt x="278" y="191"/>
                  </a:cubicBezTo>
                  <a:cubicBezTo>
                    <a:pt x="278" y="192"/>
                    <a:pt x="278" y="192"/>
                    <a:pt x="278" y="192"/>
                  </a:cubicBezTo>
                  <a:cubicBezTo>
                    <a:pt x="279" y="195"/>
                    <a:pt x="279" y="197"/>
                    <a:pt x="280" y="199"/>
                  </a:cubicBezTo>
                  <a:cubicBezTo>
                    <a:pt x="280" y="200"/>
                    <a:pt x="280" y="200"/>
                    <a:pt x="280" y="200"/>
                  </a:cubicBezTo>
                  <a:cubicBezTo>
                    <a:pt x="281" y="203"/>
                    <a:pt x="282" y="205"/>
                    <a:pt x="284" y="207"/>
                  </a:cubicBezTo>
                  <a:cubicBezTo>
                    <a:pt x="284" y="207"/>
                    <a:pt x="284" y="208"/>
                    <a:pt x="284" y="208"/>
                  </a:cubicBezTo>
                  <a:cubicBezTo>
                    <a:pt x="285" y="210"/>
                    <a:pt x="287" y="212"/>
                    <a:pt x="288" y="214"/>
                  </a:cubicBezTo>
                  <a:cubicBezTo>
                    <a:pt x="288" y="214"/>
                    <a:pt x="288" y="214"/>
                    <a:pt x="288" y="214"/>
                  </a:cubicBezTo>
                  <a:cubicBezTo>
                    <a:pt x="290" y="216"/>
                    <a:pt x="292" y="218"/>
                    <a:pt x="294" y="219"/>
                  </a:cubicBezTo>
                  <a:cubicBezTo>
                    <a:pt x="294" y="219"/>
                    <a:pt x="294" y="220"/>
                    <a:pt x="294" y="220"/>
                  </a:cubicBezTo>
                  <a:cubicBezTo>
                    <a:pt x="296" y="221"/>
                    <a:pt x="298" y="223"/>
                    <a:pt x="300" y="224"/>
                  </a:cubicBezTo>
                  <a:cubicBezTo>
                    <a:pt x="300" y="224"/>
                    <a:pt x="301" y="224"/>
                    <a:pt x="301" y="224"/>
                  </a:cubicBezTo>
                  <a:cubicBezTo>
                    <a:pt x="303" y="226"/>
                    <a:pt x="305" y="227"/>
                    <a:pt x="308" y="228"/>
                  </a:cubicBezTo>
                  <a:cubicBezTo>
                    <a:pt x="308" y="228"/>
                    <a:pt x="308" y="228"/>
                    <a:pt x="308" y="228"/>
                  </a:cubicBezTo>
                  <a:cubicBezTo>
                    <a:pt x="313" y="230"/>
                    <a:pt x="319" y="231"/>
                    <a:pt x="325" y="231"/>
                  </a:cubicBezTo>
                  <a:cubicBezTo>
                    <a:pt x="351" y="231"/>
                    <a:pt x="372" y="210"/>
                    <a:pt x="372" y="183"/>
                  </a:cubicBezTo>
                  <a:cubicBezTo>
                    <a:pt x="372" y="157"/>
                    <a:pt x="351" y="136"/>
                    <a:pt x="325" y="136"/>
                  </a:cubicBezTo>
                  <a:cubicBezTo>
                    <a:pt x="318" y="136"/>
                    <a:pt x="312" y="137"/>
                    <a:pt x="306" y="140"/>
                  </a:cubicBezTo>
                  <a:cubicBezTo>
                    <a:pt x="306" y="140"/>
                    <a:pt x="306" y="140"/>
                    <a:pt x="306" y="140"/>
                  </a:cubicBezTo>
                  <a:cubicBezTo>
                    <a:pt x="306" y="140"/>
                    <a:pt x="306" y="140"/>
                    <a:pt x="305" y="140"/>
                  </a:cubicBezTo>
                  <a:cubicBezTo>
                    <a:pt x="304" y="141"/>
                    <a:pt x="302" y="142"/>
                    <a:pt x="301" y="143"/>
                  </a:cubicBezTo>
                  <a:cubicBezTo>
                    <a:pt x="300" y="143"/>
                    <a:pt x="300" y="143"/>
                    <a:pt x="299" y="143"/>
                  </a:cubicBezTo>
                  <a:cubicBezTo>
                    <a:pt x="298" y="144"/>
                    <a:pt x="296" y="146"/>
                    <a:pt x="294" y="147"/>
                  </a:cubicBezTo>
                  <a:cubicBezTo>
                    <a:pt x="294" y="147"/>
                    <a:pt x="294" y="147"/>
                    <a:pt x="294" y="147"/>
                  </a:cubicBezTo>
                  <a:cubicBezTo>
                    <a:pt x="293" y="148"/>
                    <a:pt x="291" y="150"/>
                    <a:pt x="290" y="151"/>
                  </a:cubicBezTo>
                  <a:cubicBezTo>
                    <a:pt x="290" y="151"/>
                    <a:pt x="289" y="152"/>
                    <a:pt x="289" y="152"/>
                  </a:cubicBezTo>
                  <a:close/>
                  <a:moveTo>
                    <a:pt x="213" y="95"/>
                  </a:moveTo>
                  <a:lnTo>
                    <a:pt x="213" y="95"/>
                  </a:lnTo>
                  <a:cubicBezTo>
                    <a:pt x="240" y="95"/>
                    <a:pt x="261" y="73"/>
                    <a:pt x="261" y="47"/>
                  </a:cubicBezTo>
                  <a:cubicBezTo>
                    <a:pt x="261" y="21"/>
                    <a:pt x="240" y="0"/>
                    <a:pt x="213" y="0"/>
                  </a:cubicBezTo>
                  <a:cubicBezTo>
                    <a:pt x="187" y="0"/>
                    <a:pt x="166" y="21"/>
                    <a:pt x="166" y="47"/>
                  </a:cubicBezTo>
                  <a:cubicBezTo>
                    <a:pt x="166" y="73"/>
                    <a:pt x="187" y="95"/>
                    <a:pt x="213" y="95"/>
                  </a:cubicBezTo>
                  <a:close/>
                  <a:moveTo>
                    <a:pt x="258" y="228"/>
                  </a:moveTo>
                  <a:lnTo>
                    <a:pt x="258" y="228"/>
                  </a:lnTo>
                  <a:lnTo>
                    <a:pt x="258" y="192"/>
                  </a:lnTo>
                  <a:cubicBezTo>
                    <a:pt x="258" y="189"/>
                    <a:pt x="257" y="186"/>
                    <a:pt x="257" y="183"/>
                  </a:cubicBezTo>
                  <a:cubicBezTo>
                    <a:pt x="257" y="180"/>
                    <a:pt x="258" y="178"/>
                    <a:pt x="258" y="175"/>
                  </a:cubicBezTo>
                  <a:lnTo>
                    <a:pt x="258" y="173"/>
                  </a:lnTo>
                  <a:cubicBezTo>
                    <a:pt x="262" y="151"/>
                    <a:pt x="275" y="134"/>
                    <a:pt x="293" y="124"/>
                  </a:cubicBezTo>
                  <a:cubicBezTo>
                    <a:pt x="280" y="112"/>
                    <a:pt x="263" y="104"/>
                    <a:pt x="244" y="104"/>
                  </a:cubicBezTo>
                  <a:lnTo>
                    <a:pt x="183" y="104"/>
                  </a:lnTo>
                  <a:cubicBezTo>
                    <a:pt x="164" y="104"/>
                    <a:pt x="147" y="112"/>
                    <a:pt x="134" y="124"/>
                  </a:cubicBezTo>
                  <a:cubicBezTo>
                    <a:pt x="155" y="135"/>
                    <a:pt x="169" y="158"/>
                    <a:pt x="169" y="183"/>
                  </a:cubicBezTo>
                  <a:cubicBezTo>
                    <a:pt x="169" y="189"/>
                    <a:pt x="169" y="194"/>
                    <a:pt x="168" y="199"/>
                  </a:cubicBezTo>
                  <a:lnTo>
                    <a:pt x="168" y="228"/>
                  </a:lnTo>
                  <a:cubicBezTo>
                    <a:pt x="187" y="236"/>
                    <a:pt x="203" y="251"/>
                    <a:pt x="213" y="269"/>
                  </a:cubicBezTo>
                  <a:cubicBezTo>
                    <a:pt x="223" y="251"/>
                    <a:pt x="239" y="237"/>
                    <a:pt x="258" y="228"/>
                  </a:cubicBezTo>
                  <a:close/>
                  <a:moveTo>
                    <a:pt x="192" y="272"/>
                  </a:moveTo>
                  <a:lnTo>
                    <a:pt x="192" y="272"/>
                  </a:lnTo>
                  <a:cubicBezTo>
                    <a:pt x="190" y="270"/>
                    <a:pt x="189" y="268"/>
                    <a:pt x="187" y="266"/>
                  </a:cubicBezTo>
                  <a:cubicBezTo>
                    <a:pt x="187" y="265"/>
                    <a:pt x="186" y="265"/>
                    <a:pt x="186" y="265"/>
                  </a:cubicBezTo>
                  <a:cubicBezTo>
                    <a:pt x="185" y="263"/>
                    <a:pt x="183" y="262"/>
                    <a:pt x="181" y="260"/>
                  </a:cubicBezTo>
                  <a:cubicBezTo>
                    <a:pt x="181" y="260"/>
                    <a:pt x="181" y="259"/>
                    <a:pt x="181" y="259"/>
                  </a:cubicBezTo>
                  <a:cubicBezTo>
                    <a:pt x="179" y="258"/>
                    <a:pt x="177" y="256"/>
                    <a:pt x="175" y="255"/>
                  </a:cubicBezTo>
                  <a:cubicBezTo>
                    <a:pt x="175" y="255"/>
                    <a:pt x="175" y="254"/>
                    <a:pt x="174" y="254"/>
                  </a:cubicBezTo>
                  <a:cubicBezTo>
                    <a:pt x="168" y="250"/>
                    <a:pt x="161" y="246"/>
                    <a:pt x="153" y="244"/>
                  </a:cubicBezTo>
                  <a:cubicBezTo>
                    <a:pt x="151" y="243"/>
                    <a:pt x="150" y="243"/>
                    <a:pt x="148" y="242"/>
                  </a:cubicBezTo>
                  <a:cubicBezTo>
                    <a:pt x="147" y="242"/>
                    <a:pt x="146" y="242"/>
                    <a:pt x="145" y="242"/>
                  </a:cubicBezTo>
                  <a:cubicBezTo>
                    <a:pt x="144" y="242"/>
                    <a:pt x="143" y="241"/>
                    <a:pt x="141" y="241"/>
                  </a:cubicBezTo>
                  <a:cubicBezTo>
                    <a:pt x="141" y="241"/>
                    <a:pt x="140" y="241"/>
                    <a:pt x="139" y="241"/>
                  </a:cubicBezTo>
                  <a:cubicBezTo>
                    <a:pt x="137" y="241"/>
                    <a:pt x="135" y="241"/>
                    <a:pt x="133" y="241"/>
                  </a:cubicBezTo>
                  <a:lnTo>
                    <a:pt x="71" y="241"/>
                  </a:lnTo>
                  <a:cubicBezTo>
                    <a:pt x="32" y="241"/>
                    <a:pt x="0" y="273"/>
                    <a:pt x="0" y="313"/>
                  </a:cubicBezTo>
                  <a:lnTo>
                    <a:pt x="0" y="408"/>
                  </a:lnTo>
                  <a:lnTo>
                    <a:pt x="42" y="408"/>
                  </a:lnTo>
                  <a:lnTo>
                    <a:pt x="42" y="309"/>
                  </a:lnTo>
                  <a:lnTo>
                    <a:pt x="56" y="309"/>
                  </a:lnTo>
                  <a:lnTo>
                    <a:pt x="56" y="408"/>
                  </a:lnTo>
                  <a:lnTo>
                    <a:pt x="146" y="408"/>
                  </a:lnTo>
                  <a:lnTo>
                    <a:pt x="146" y="309"/>
                  </a:lnTo>
                  <a:lnTo>
                    <a:pt x="161" y="309"/>
                  </a:lnTo>
                  <a:lnTo>
                    <a:pt x="161" y="408"/>
                  </a:lnTo>
                  <a:lnTo>
                    <a:pt x="204" y="408"/>
                  </a:lnTo>
                  <a:lnTo>
                    <a:pt x="204" y="313"/>
                  </a:lnTo>
                  <a:cubicBezTo>
                    <a:pt x="204" y="297"/>
                    <a:pt x="200" y="283"/>
                    <a:pt x="192" y="272"/>
                  </a:cubicBezTo>
                  <a:cubicBezTo>
                    <a:pt x="192" y="272"/>
                    <a:pt x="192" y="272"/>
                    <a:pt x="192" y="272"/>
                  </a:cubicBezTo>
                  <a:close/>
                  <a:moveTo>
                    <a:pt x="355" y="241"/>
                  </a:moveTo>
                  <a:lnTo>
                    <a:pt x="355" y="241"/>
                  </a:lnTo>
                  <a:lnTo>
                    <a:pt x="294" y="241"/>
                  </a:lnTo>
                  <a:cubicBezTo>
                    <a:pt x="292" y="241"/>
                    <a:pt x="290" y="241"/>
                    <a:pt x="288" y="241"/>
                  </a:cubicBezTo>
                  <a:cubicBezTo>
                    <a:pt x="287" y="241"/>
                    <a:pt x="286" y="241"/>
                    <a:pt x="285" y="241"/>
                  </a:cubicBezTo>
                  <a:cubicBezTo>
                    <a:pt x="284" y="241"/>
                    <a:pt x="283" y="242"/>
                    <a:pt x="281" y="242"/>
                  </a:cubicBezTo>
                  <a:cubicBezTo>
                    <a:pt x="280" y="242"/>
                    <a:pt x="280" y="242"/>
                    <a:pt x="279" y="242"/>
                  </a:cubicBezTo>
                  <a:cubicBezTo>
                    <a:pt x="277" y="243"/>
                    <a:pt x="276" y="243"/>
                    <a:pt x="274" y="244"/>
                  </a:cubicBezTo>
                  <a:cubicBezTo>
                    <a:pt x="263" y="247"/>
                    <a:pt x="254" y="252"/>
                    <a:pt x="245" y="260"/>
                  </a:cubicBezTo>
                  <a:cubicBezTo>
                    <a:pt x="245" y="260"/>
                    <a:pt x="245" y="260"/>
                    <a:pt x="245" y="260"/>
                  </a:cubicBezTo>
                  <a:cubicBezTo>
                    <a:pt x="243" y="262"/>
                    <a:pt x="242" y="263"/>
                    <a:pt x="240" y="265"/>
                  </a:cubicBezTo>
                  <a:cubicBezTo>
                    <a:pt x="240" y="265"/>
                    <a:pt x="240" y="266"/>
                    <a:pt x="240" y="266"/>
                  </a:cubicBezTo>
                  <a:cubicBezTo>
                    <a:pt x="229" y="278"/>
                    <a:pt x="222" y="295"/>
                    <a:pt x="222" y="313"/>
                  </a:cubicBezTo>
                  <a:lnTo>
                    <a:pt x="222" y="408"/>
                  </a:lnTo>
                  <a:lnTo>
                    <a:pt x="264" y="408"/>
                  </a:lnTo>
                  <a:lnTo>
                    <a:pt x="264" y="309"/>
                  </a:lnTo>
                  <a:lnTo>
                    <a:pt x="279" y="309"/>
                  </a:lnTo>
                  <a:lnTo>
                    <a:pt x="279" y="408"/>
                  </a:lnTo>
                  <a:lnTo>
                    <a:pt x="369" y="408"/>
                  </a:lnTo>
                  <a:lnTo>
                    <a:pt x="369" y="309"/>
                  </a:lnTo>
                  <a:lnTo>
                    <a:pt x="384" y="309"/>
                  </a:lnTo>
                  <a:lnTo>
                    <a:pt x="384" y="408"/>
                  </a:lnTo>
                  <a:lnTo>
                    <a:pt x="427" y="408"/>
                  </a:lnTo>
                  <a:lnTo>
                    <a:pt x="427" y="313"/>
                  </a:lnTo>
                  <a:cubicBezTo>
                    <a:pt x="427" y="273"/>
                    <a:pt x="395" y="241"/>
                    <a:pt x="355" y="241"/>
                  </a:cubicBezTo>
                  <a:close/>
                  <a:moveTo>
                    <a:pt x="102" y="231"/>
                  </a:moveTo>
                  <a:lnTo>
                    <a:pt x="102" y="231"/>
                  </a:lnTo>
                  <a:cubicBezTo>
                    <a:pt x="108" y="231"/>
                    <a:pt x="114" y="230"/>
                    <a:pt x="119" y="228"/>
                  </a:cubicBezTo>
                  <a:cubicBezTo>
                    <a:pt x="119" y="228"/>
                    <a:pt x="119" y="228"/>
                    <a:pt x="119" y="228"/>
                  </a:cubicBezTo>
                  <a:cubicBezTo>
                    <a:pt x="122" y="227"/>
                    <a:pt x="124" y="226"/>
                    <a:pt x="126" y="224"/>
                  </a:cubicBezTo>
                  <a:cubicBezTo>
                    <a:pt x="126" y="224"/>
                    <a:pt x="126" y="224"/>
                    <a:pt x="126" y="224"/>
                  </a:cubicBezTo>
                  <a:cubicBezTo>
                    <a:pt x="129" y="223"/>
                    <a:pt x="131" y="221"/>
                    <a:pt x="133" y="220"/>
                  </a:cubicBezTo>
                  <a:cubicBezTo>
                    <a:pt x="133" y="220"/>
                    <a:pt x="133" y="220"/>
                    <a:pt x="133" y="220"/>
                  </a:cubicBezTo>
                  <a:cubicBezTo>
                    <a:pt x="137" y="216"/>
                    <a:pt x="140" y="212"/>
                    <a:pt x="143" y="208"/>
                  </a:cubicBezTo>
                  <a:cubicBezTo>
                    <a:pt x="143" y="207"/>
                    <a:pt x="143" y="207"/>
                    <a:pt x="143" y="207"/>
                  </a:cubicBezTo>
                  <a:cubicBezTo>
                    <a:pt x="144" y="205"/>
                    <a:pt x="145" y="203"/>
                    <a:pt x="146" y="200"/>
                  </a:cubicBezTo>
                  <a:cubicBezTo>
                    <a:pt x="146" y="200"/>
                    <a:pt x="147" y="200"/>
                    <a:pt x="147" y="199"/>
                  </a:cubicBezTo>
                  <a:cubicBezTo>
                    <a:pt x="148" y="197"/>
                    <a:pt x="148" y="195"/>
                    <a:pt x="149" y="192"/>
                  </a:cubicBezTo>
                  <a:cubicBezTo>
                    <a:pt x="149" y="192"/>
                    <a:pt x="149" y="192"/>
                    <a:pt x="149" y="191"/>
                  </a:cubicBezTo>
                  <a:cubicBezTo>
                    <a:pt x="149" y="189"/>
                    <a:pt x="150" y="186"/>
                    <a:pt x="150" y="183"/>
                  </a:cubicBezTo>
                  <a:cubicBezTo>
                    <a:pt x="150" y="181"/>
                    <a:pt x="149" y="179"/>
                    <a:pt x="149" y="177"/>
                  </a:cubicBezTo>
                  <a:cubicBezTo>
                    <a:pt x="149" y="176"/>
                    <a:pt x="149" y="176"/>
                    <a:pt x="149" y="175"/>
                  </a:cubicBezTo>
                  <a:cubicBezTo>
                    <a:pt x="148" y="173"/>
                    <a:pt x="148" y="171"/>
                    <a:pt x="147" y="169"/>
                  </a:cubicBezTo>
                  <a:cubicBezTo>
                    <a:pt x="147" y="169"/>
                    <a:pt x="147" y="169"/>
                    <a:pt x="147" y="169"/>
                  </a:cubicBezTo>
                  <a:cubicBezTo>
                    <a:pt x="147" y="167"/>
                    <a:pt x="146" y="165"/>
                    <a:pt x="145" y="164"/>
                  </a:cubicBezTo>
                  <a:cubicBezTo>
                    <a:pt x="145" y="163"/>
                    <a:pt x="145" y="163"/>
                    <a:pt x="145" y="162"/>
                  </a:cubicBezTo>
                  <a:cubicBezTo>
                    <a:pt x="144" y="161"/>
                    <a:pt x="143" y="159"/>
                    <a:pt x="142" y="157"/>
                  </a:cubicBezTo>
                  <a:cubicBezTo>
                    <a:pt x="140" y="155"/>
                    <a:pt x="139" y="154"/>
                    <a:pt x="138" y="152"/>
                  </a:cubicBezTo>
                  <a:cubicBezTo>
                    <a:pt x="137" y="152"/>
                    <a:pt x="137" y="151"/>
                    <a:pt x="137" y="151"/>
                  </a:cubicBezTo>
                  <a:cubicBezTo>
                    <a:pt x="136" y="150"/>
                    <a:pt x="134" y="148"/>
                    <a:pt x="133" y="147"/>
                  </a:cubicBezTo>
                  <a:cubicBezTo>
                    <a:pt x="133" y="147"/>
                    <a:pt x="133" y="147"/>
                    <a:pt x="132" y="147"/>
                  </a:cubicBezTo>
                  <a:cubicBezTo>
                    <a:pt x="131" y="146"/>
                    <a:pt x="129" y="144"/>
                    <a:pt x="127" y="143"/>
                  </a:cubicBezTo>
                  <a:cubicBezTo>
                    <a:pt x="127" y="143"/>
                    <a:pt x="127" y="143"/>
                    <a:pt x="126" y="143"/>
                  </a:cubicBezTo>
                  <a:cubicBezTo>
                    <a:pt x="125" y="142"/>
                    <a:pt x="123" y="141"/>
                    <a:pt x="121" y="140"/>
                  </a:cubicBezTo>
                  <a:cubicBezTo>
                    <a:pt x="121" y="140"/>
                    <a:pt x="121" y="140"/>
                    <a:pt x="121" y="140"/>
                  </a:cubicBezTo>
                  <a:cubicBezTo>
                    <a:pt x="115" y="137"/>
                    <a:pt x="109" y="136"/>
                    <a:pt x="102" y="136"/>
                  </a:cubicBezTo>
                  <a:cubicBezTo>
                    <a:pt x="76" y="136"/>
                    <a:pt x="54" y="157"/>
                    <a:pt x="54" y="183"/>
                  </a:cubicBezTo>
                  <a:cubicBezTo>
                    <a:pt x="54" y="210"/>
                    <a:pt x="76" y="231"/>
                    <a:pt x="102" y="2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4151947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9AAA9FE-DE0E-42BA-9578-BDAA1F7C83F2}"/>
              </a:ext>
            </a:extLst>
          </p:cNvPr>
          <p:cNvSpPr/>
          <p:nvPr/>
        </p:nvSpPr>
        <p:spPr>
          <a:xfrm>
            <a:off x="983368" y="258202"/>
            <a:ext cx="3724289"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XPCOM——</a:t>
            </a:r>
            <a:r>
              <a:rPr lang="zh-CN" altLang="en-US" b="1" dirty="0">
                <a:solidFill>
                  <a:schemeClr val="tx1">
                    <a:lumMod val="50000"/>
                    <a:lumOff val="50000"/>
                  </a:schemeClr>
                </a:solidFill>
                <a:latin typeface="微软雅黑" pitchFamily="34" charset="-122"/>
                <a:ea typeface="微软雅黑" pitchFamily="34" charset="-122"/>
              </a:rPr>
              <a:t>跨平台组件对象模型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45" name="矩形 44">
            <a:extLst>
              <a:ext uri="{FF2B5EF4-FFF2-40B4-BE49-F238E27FC236}">
                <a16:creationId xmlns:a16="http://schemas.microsoft.com/office/drawing/2014/main" id="{69174A54-17CA-4307-BB44-4C6097A5ADA5}"/>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6" name="矩形 45">
            <a:extLst>
              <a:ext uri="{FF2B5EF4-FFF2-40B4-BE49-F238E27FC236}">
                <a16:creationId xmlns:a16="http://schemas.microsoft.com/office/drawing/2014/main" id="{0021956E-43E3-4525-ADCB-9479F020EF1F}"/>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47" name="矩形 46">
            <a:extLst>
              <a:ext uri="{FF2B5EF4-FFF2-40B4-BE49-F238E27FC236}">
                <a16:creationId xmlns:a16="http://schemas.microsoft.com/office/drawing/2014/main" id="{3772E415-B2E0-4724-A23A-1BA1F06367F5}"/>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8" name="矩形 47">
            <a:extLst>
              <a:ext uri="{FF2B5EF4-FFF2-40B4-BE49-F238E27FC236}">
                <a16:creationId xmlns:a16="http://schemas.microsoft.com/office/drawing/2014/main" id="{C748B312-3EC6-447C-BD8D-8194EF694867}"/>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49" name="文本框 48">
            <a:extLst>
              <a:ext uri="{FF2B5EF4-FFF2-40B4-BE49-F238E27FC236}">
                <a16:creationId xmlns:a16="http://schemas.microsoft.com/office/drawing/2014/main" id="{4AC9544B-D582-49FE-8D56-82700F080EA1}"/>
              </a:ext>
            </a:extLst>
          </p:cNvPr>
          <p:cNvSpPr txBox="1"/>
          <p:nvPr/>
        </p:nvSpPr>
        <p:spPr>
          <a:xfrm>
            <a:off x="1043608" y="791875"/>
            <a:ext cx="7488832" cy="923330"/>
          </a:xfrm>
          <a:prstGeom prst="rect">
            <a:avLst/>
          </a:prstGeom>
          <a:noFill/>
        </p:spPr>
        <p:txBody>
          <a:bodyPr wrap="square" rtlCol="0">
            <a:spAutoFit/>
          </a:bodyPr>
          <a:lstStyle/>
          <a:p>
            <a:r>
              <a:rPr lang="zh-CN" altLang="en-US" dirty="0"/>
              <a:t>简单认为：</a:t>
            </a:r>
            <a:endParaRPr lang="en-US" altLang="zh-CN" dirty="0"/>
          </a:p>
          <a:p>
            <a:r>
              <a:rPr lang="en-US" altLang="zh-CN" dirty="0"/>
              <a:t>XPCOM = Mozilla</a:t>
            </a:r>
            <a:r>
              <a:rPr lang="zh-CN" altLang="en-US" dirty="0"/>
              <a:t>实现的</a:t>
            </a:r>
            <a:r>
              <a:rPr lang="en-US" altLang="zh-CN" dirty="0"/>
              <a:t>COM</a:t>
            </a:r>
            <a:r>
              <a:rPr lang="zh-CN" altLang="en-US" dirty="0"/>
              <a:t>，没有依赖</a:t>
            </a:r>
            <a:r>
              <a:rPr lang="en-US" altLang="zh-CN" dirty="0"/>
              <a:t>Windows</a:t>
            </a:r>
            <a:r>
              <a:rPr lang="zh-CN" altLang="en-US" dirty="0"/>
              <a:t>的</a:t>
            </a:r>
            <a:r>
              <a:rPr lang="en-US" altLang="zh-CN" dirty="0"/>
              <a:t>COM</a:t>
            </a:r>
            <a:r>
              <a:rPr lang="zh-CN" altLang="en-US" dirty="0"/>
              <a:t>库、</a:t>
            </a:r>
            <a:r>
              <a:rPr lang="en-US" altLang="zh-CN" dirty="0"/>
              <a:t>SCM</a:t>
            </a:r>
            <a:r>
              <a:rPr lang="zh-CN" altLang="en-US" dirty="0"/>
              <a:t>等设施；</a:t>
            </a:r>
            <a:endParaRPr lang="en-US" altLang="zh-CN" dirty="0"/>
          </a:p>
          <a:p>
            <a:endParaRPr lang="zh-CN" altLang="en-US" dirty="0"/>
          </a:p>
        </p:txBody>
      </p:sp>
      <p:sp>
        <p:nvSpPr>
          <p:cNvPr id="50" name="矩形 49">
            <a:extLst>
              <a:ext uri="{FF2B5EF4-FFF2-40B4-BE49-F238E27FC236}">
                <a16:creationId xmlns:a16="http://schemas.microsoft.com/office/drawing/2014/main" id="{7F5CB830-4B83-4869-97CE-733090C77DE9}"/>
              </a:ext>
            </a:extLst>
          </p:cNvPr>
          <p:cNvSpPr/>
          <p:nvPr/>
        </p:nvSpPr>
        <p:spPr>
          <a:xfrm>
            <a:off x="1562316" y="1882860"/>
            <a:ext cx="4752528" cy="369332"/>
          </a:xfrm>
          <a:prstGeom prst="rect">
            <a:avLst/>
          </a:prstGeom>
        </p:spPr>
        <p:txBody>
          <a:bodyPr wrap="square">
            <a:spAutoFit/>
          </a:bodyPr>
          <a:lstStyle/>
          <a:p>
            <a:r>
              <a:rPr lang="zh-CN" altLang="en-US" sz="1600" dirty="0">
                <a:latin typeface="Arial" panose="020B0604020202020204" pitchFamily="34" charset="0"/>
              </a:rPr>
              <a:t>抽象基类 </a:t>
            </a:r>
            <a:r>
              <a:rPr lang="en-US" altLang="zh-CN" dirty="0" err="1"/>
              <a:t>nsISupports</a:t>
            </a:r>
            <a:endParaRPr lang="en-US" altLang="zh-CN" sz="1600" dirty="0">
              <a:latin typeface="Arial" panose="020B0604020202020204" pitchFamily="34" charset="0"/>
            </a:endParaRPr>
          </a:p>
        </p:txBody>
      </p:sp>
      <p:sp>
        <p:nvSpPr>
          <p:cNvPr id="51" name="矩形 50">
            <a:extLst>
              <a:ext uri="{FF2B5EF4-FFF2-40B4-BE49-F238E27FC236}">
                <a16:creationId xmlns:a16="http://schemas.microsoft.com/office/drawing/2014/main" id="{3A8BB2F4-1734-4FE4-B155-839B000BC4CE}"/>
              </a:ext>
            </a:extLst>
          </p:cNvPr>
          <p:cNvSpPr/>
          <p:nvPr/>
        </p:nvSpPr>
        <p:spPr>
          <a:xfrm>
            <a:off x="1547664" y="2391936"/>
            <a:ext cx="4572000" cy="369332"/>
          </a:xfrm>
          <a:prstGeom prst="rect">
            <a:avLst/>
          </a:prstGeom>
        </p:spPr>
        <p:txBody>
          <a:bodyPr>
            <a:spAutoFit/>
          </a:bodyPr>
          <a:lstStyle/>
          <a:p>
            <a:r>
              <a:rPr lang="en-US" altLang="zh-CN" sz="1600" dirty="0">
                <a:latin typeface="Arial" panose="020B0604020202020204" pitchFamily="34" charset="0"/>
              </a:rPr>
              <a:t>IID/CID</a:t>
            </a:r>
            <a:r>
              <a:rPr lang="zh-CN" altLang="en-US" sz="1600" dirty="0">
                <a:latin typeface="Arial" panose="020B0604020202020204" pitchFamily="34" charset="0"/>
              </a:rPr>
              <a:t>以及</a:t>
            </a:r>
            <a:r>
              <a:rPr lang="en-US" altLang="zh-CN" dirty="0" err="1"/>
              <a:t>QueryInterface</a:t>
            </a:r>
            <a:r>
              <a:rPr lang="zh-CN" altLang="en-US" dirty="0"/>
              <a:t>方法</a:t>
            </a:r>
            <a:endParaRPr lang="en-US" altLang="zh-CN" sz="1600" dirty="0">
              <a:latin typeface="Arial" panose="020B0604020202020204" pitchFamily="34" charset="0"/>
            </a:endParaRPr>
          </a:p>
        </p:txBody>
      </p:sp>
      <p:grpSp>
        <p:nvGrpSpPr>
          <p:cNvPr id="52" name="组合 51">
            <a:extLst>
              <a:ext uri="{FF2B5EF4-FFF2-40B4-BE49-F238E27FC236}">
                <a16:creationId xmlns:a16="http://schemas.microsoft.com/office/drawing/2014/main" id="{51274F3C-32CB-486A-A7E8-33D825223A26}"/>
              </a:ext>
            </a:extLst>
          </p:cNvPr>
          <p:cNvGrpSpPr/>
          <p:nvPr/>
        </p:nvGrpSpPr>
        <p:grpSpPr>
          <a:xfrm>
            <a:off x="1155606" y="1897856"/>
            <a:ext cx="294712" cy="293699"/>
            <a:chOff x="8886825" y="5241925"/>
            <a:chExt cx="461963" cy="460375"/>
          </a:xfrm>
        </p:grpSpPr>
        <p:sp>
          <p:nvSpPr>
            <p:cNvPr id="53" name="AutoShape 20">
              <a:extLst>
                <a:ext uri="{FF2B5EF4-FFF2-40B4-BE49-F238E27FC236}">
                  <a16:creationId xmlns:a16="http://schemas.microsoft.com/office/drawing/2014/main" id="{CAA60553-16E8-4085-97D0-B4CD7A25ECFB}"/>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54" name="Freeform 22">
              <a:hlinkClick r:id="rId3"/>
              <a:extLst>
                <a:ext uri="{FF2B5EF4-FFF2-40B4-BE49-F238E27FC236}">
                  <a16:creationId xmlns:a16="http://schemas.microsoft.com/office/drawing/2014/main" id="{75C98906-3251-4D08-B2CC-F981E9D5E9D7}"/>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55" name="Freeform 23">
              <a:hlinkClick r:id="rId3"/>
              <a:extLst>
                <a:ext uri="{FF2B5EF4-FFF2-40B4-BE49-F238E27FC236}">
                  <a16:creationId xmlns:a16="http://schemas.microsoft.com/office/drawing/2014/main" id="{3E4CC729-0776-4CDB-BBE5-65923E258234}"/>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56" name="Freeform 24">
              <a:hlinkClick r:id="rId3"/>
              <a:extLst>
                <a:ext uri="{FF2B5EF4-FFF2-40B4-BE49-F238E27FC236}">
                  <a16:creationId xmlns:a16="http://schemas.microsoft.com/office/drawing/2014/main" id="{FC02CCD1-06FD-408B-98C0-035B93A6CC4B}"/>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57" name="Freeform 25">
              <a:hlinkClick r:id="rId3"/>
              <a:extLst>
                <a:ext uri="{FF2B5EF4-FFF2-40B4-BE49-F238E27FC236}">
                  <a16:creationId xmlns:a16="http://schemas.microsoft.com/office/drawing/2014/main" id="{C2AABCF7-3E94-4F13-AFDF-DCBD03EF14F7}"/>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grpSp>
        <p:nvGrpSpPr>
          <p:cNvPr id="58" name="组合 57">
            <a:extLst>
              <a:ext uri="{FF2B5EF4-FFF2-40B4-BE49-F238E27FC236}">
                <a16:creationId xmlns:a16="http://schemas.microsoft.com/office/drawing/2014/main" id="{D125549E-FB86-48B5-9DBA-119458CB80D0}"/>
              </a:ext>
            </a:extLst>
          </p:cNvPr>
          <p:cNvGrpSpPr/>
          <p:nvPr/>
        </p:nvGrpSpPr>
        <p:grpSpPr>
          <a:xfrm>
            <a:off x="1155382" y="2421387"/>
            <a:ext cx="294712" cy="293699"/>
            <a:chOff x="8886825" y="5241925"/>
            <a:chExt cx="461963" cy="460375"/>
          </a:xfrm>
        </p:grpSpPr>
        <p:sp>
          <p:nvSpPr>
            <p:cNvPr id="59" name="AutoShape 20">
              <a:extLst>
                <a:ext uri="{FF2B5EF4-FFF2-40B4-BE49-F238E27FC236}">
                  <a16:creationId xmlns:a16="http://schemas.microsoft.com/office/drawing/2014/main" id="{C68C6F12-ED45-4F65-99CB-37216F8CD7DA}"/>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60" name="Freeform 22">
              <a:hlinkClick r:id="rId3"/>
              <a:extLst>
                <a:ext uri="{FF2B5EF4-FFF2-40B4-BE49-F238E27FC236}">
                  <a16:creationId xmlns:a16="http://schemas.microsoft.com/office/drawing/2014/main" id="{478A96A2-AF28-473C-8130-8EF9A38561BF}"/>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61" name="Freeform 23">
              <a:hlinkClick r:id="rId3"/>
              <a:extLst>
                <a:ext uri="{FF2B5EF4-FFF2-40B4-BE49-F238E27FC236}">
                  <a16:creationId xmlns:a16="http://schemas.microsoft.com/office/drawing/2014/main" id="{06A9D51D-3651-437C-886F-7BF288601E33}"/>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62" name="Freeform 24">
              <a:hlinkClick r:id="rId3"/>
              <a:extLst>
                <a:ext uri="{FF2B5EF4-FFF2-40B4-BE49-F238E27FC236}">
                  <a16:creationId xmlns:a16="http://schemas.microsoft.com/office/drawing/2014/main" id="{F7C12E80-630F-4985-88FC-650AD5A0D8DA}"/>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63" name="Freeform 25">
              <a:hlinkClick r:id="rId3"/>
              <a:extLst>
                <a:ext uri="{FF2B5EF4-FFF2-40B4-BE49-F238E27FC236}">
                  <a16:creationId xmlns:a16="http://schemas.microsoft.com/office/drawing/2014/main" id="{C6768834-956A-4E39-B0DC-F5BD2629E97F}"/>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grpSp>
        <p:nvGrpSpPr>
          <p:cNvPr id="64" name="组合 63">
            <a:extLst>
              <a:ext uri="{FF2B5EF4-FFF2-40B4-BE49-F238E27FC236}">
                <a16:creationId xmlns:a16="http://schemas.microsoft.com/office/drawing/2014/main" id="{23EA03B2-5E9C-487A-9087-6F37334DDA27}"/>
              </a:ext>
            </a:extLst>
          </p:cNvPr>
          <p:cNvGrpSpPr/>
          <p:nvPr/>
        </p:nvGrpSpPr>
        <p:grpSpPr>
          <a:xfrm>
            <a:off x="1155606" y="3534879"/>
            <a:ext cx="294712" cy="293699"/>
            <a:chOff x="8886825" y="5241925"/>
            <a:chExt cx="461963" cy="460375"/>
          </a:xfrm>
        </p:grpSpPr>
        <p:sp>
          <p:nvSpPr>
            <p:cNvPr id="65" name="AutoShape 20">
              <a:extLst>
                <a:ext uri="{FF2B5EF4-FFF2-40B4-BE49-F238E27FC236}">
                  <a16:creationId xmlns:a16="http://schemas.microsoft.com/office/drawing/2014/main" id="{26EF7767-4CBA-4302-AD90-91E012EFBA7B}"/>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66" name="Freeform 22">
              <a:hlinkClick r:id="rId3"/>
              <a:extLst>
                <a:ext uri="{FF2B5EF4-FFF2-40B4-BE49-F238E27FC236}">
                  <a16:creationId xmlns:a16="http://schemas.microsoft.com/office/drawing/2014/main" id="{10D90BAE-8A50-4D4E-90A0-174ABD1D4BF2}"/>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67" name="Freeform 23">
              <a:hlinkClick r:id="rId3"/>
              <a:extLst>
                <a:ext uri="{FF2B5EF4-FFF2-40B4-BE49-F238E27FC236}">
                  <a16:creationId xmlns:a16="http://schemas.microsoft.com/office/drawing/2014/main" id="{F979E965-A927-418B-8F30-A862B0C3A2A8}"/>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68" name="Freeform 24">
              <a:hlinkClick r:id="rId3"/>
              <a:extLst>
                <a:ext uri="{FF2B5EF4-FFF2-40B4-BE49-F238E27FC236}">
                  <a16:creationId xmlns:a16="http://schemas.microsoft.com/office/drawing/2014/main" id="{11B3FECC-0F90-4634-812D-5CCEF5ABD9AF}"/>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69" name="Freeform 25">
              <a:hlinkClick r:id="rId3"/>
              <a:extLst>
                <a:ext uri="{FF2B5EF4-FFF2-40B4-BE49-F238E27FC236}">
                  <a16:creationId xmlns:a16="http://schemas.microsoft.com/office/drawing/2014/main" id="{871910C2-7B7E-4822-B463-ACD99098055C}"/>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sp>
        <p:nvSpPr>
          <p:cNvPr id="70" name="矩形 69">
            <a:extLst>
              <a:ext uri="{FF2B5EF4-FFF2-40B4-BE49-F238E27FC236}">
                <a16:creationId xmlns:a16="http://schemas.microsoft.com/office/drawing/2014/main" id="{ABA7E17F-5F2F-443C-9618-E8511BE90317}"/>
              </a:ext>
            </a:extLst>
          </p:cNvPr>
          <p:cNvSpPr/>
          <p:nvPr/>
        </p:nvSpPr>
        <p:spPr>
          <a:xfrm>
            <a:off x="1537958" y="3514680"/>
            <a:ext cx="4572000" cy="369332"/>
          </a:xfrm>
          <a:prstGeom prst="rect">
            <a:avLst/>
          </a:prstGeom>
        </p:spPr>
        <p:txBody>
          <a:bodyPr>
            <a:spAutoFit/>
          </a:bodyPr>
          <a:lstStyle/>
          <a:p>
            <a:r>
              <a:rPr lang="zh-CN" altLang="en-US" sz="1600" dirty="0">
                <a:latin typeface="Arial" panose="020B0604020202020204" pitchFamily="34" charset="0"/>
              </a:rPr>
              <a:t>结果表示 </a:t>
            </a:r>
            <a:r>
              <a:rPr lang="en-US" altLang="zh-CN" dirty="0"/>
              <a:t>typedef unsigned </a:t>
            </a:r>
            <a:r>
              <a:rPr lang="en-US" altLang="zh-CN" dirty="0" err="1"/>
              <a:t>nsresult</a:t>
            </a:r>
            <a:endParaRPr lang="en-US" altLang="zh-CN" sz="1600" dirty="0">
              <a:latin typeface="Arial" panose="020B0604020202020204" pitchFamily="34" charset="0"/>
            </a:endParaRPr>
          </a:p>
        </p:txBody>
      </p:sp>
      <p:grpSp>
        <p:nvGrpSpPr>
          <p:cNvPr id="71" name="组合 70">
            <a:extLst>
              <a:ext uri="{FF2B5EF4-FFF2-40B4-BE49-F238E27FC236}">
                <a16:creationId xmlns:a16="http://schemas.microsoft.com/office/drawing/2014/main" id="{DB8EB6BE-CD72-4F0D-8179-5C2B96BD5764}"/>
              </a:ext>
            </a:extLst>
          </p:cNvPr>
          <p:cNvGrpSpPr/>
          <p:nvPr/>
        </p:nvGrpSpPr>
        <p:grpSpPr>
          <a:xfrm>
            <a:off x="1161306" y="4105407"/>
            <a:ext cx="298409" cy="299238"/>
            <a:chOff x="8881030" y="5233243"/>
            <a:chExt cx="467758" cy="469057"/>
          </a:xfrm>
        </p:grpSpPr>
        <p:sp>
          <p:nvSpPr>
            <p:cNvPr id="72" name="AutoShape 20">
              <a:extLst>
                <a:ext uri="{FF2B5EF4-FFF2-40B4-BE49-F238E27FC236}">
                  <a16:creationId xmlns:a16="http://schemas.microsoft.com/office/drawing/2014/main" id="{9BB02F1F-A20F-4D01-BBB0-96ACDB02C329}"/>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73" name="Freeform 22">
              <a:hlinkClick r:id="rId3"/>
              <a:extLst>
                <a:ext uri="{FF2B5EF4-FFF2-40B4-BE49-F238E27FC236}">
                  <a16:creationId xmlns:a16="http://schemas.microsoft.com/office/drawing/2014/main" id="{6E5B695D-C16D-4306-A6D7-EB974D1C9D3A}"/>
                </a:ext>
              </a:extLst>
            </p:cNvPr>
            <p:cNvSpPr>
              <a:spLocks/>
            </p:cNvSpPr>
            <p:nvPr/>
          </p:nvSpPr>
          <p:spPr bwMode="auto">
            <a:xfrm>
              <a:off x="8881030" y="5233243"/>
              <a:ext cx="215901"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74" name="Freeform 23">
              <a:hlinkClick r:id="rId3"/>
              <a:extLst>
                <a:ext uri="{FF2B5EF4-FFF2-40B4-BE49-F238E27FC236}">
                  <a16:creationId xmlns:a16="http://schemas.microsoft.com/office/drawing/2014/main" id="{E0CA2FD7-9449-4596-842E-62E506361A88}"/>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75" name="Freeform 24">
              <a:hlinkClick r:id="rId3"/>
              <a:extLst>
                <a:ext uri="{FF2B5EF4-FFF2-40B4-BE49-F238E27FC236}">
                  <a16:creationId xmlns:a16="http://schemas.microsoft.com/office/drawing/2014/main" id="{7C581D18-7AAD-4D40-8AFC-1F8D7BAC5EEC}"/>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76" name="Freeform 25">
              <a:hlinkClick r:id="rId3"/>
              <a:extLst>
                <a:ext uri="{FF2B5EF4-FFF2-40B4-BE49-F238E27FC236}">
                  <a16:creationId xmlns:a16="http://schemas.microsoft.com/office/drawing/2014/main" id="{87320895-82AC-4122-B353-78381F022782}"/>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dirty="0">
                <a:solidFill>
                  <a:prstClr val="black"/>
                </a:solidFill>
              </a:endParaRPr>
            </a:p>
          </p:txBody>
        </p:sp>
      </p:grpSp>
      <p:sp>
        <p:nvSpPr>
          <p:cNvPr id="77" name="矩形 76">
            <a:extLst>
              <a:ext uri="{FF2B5EF4-FFF2-40B4-BE49-F238E27FC236}">
                <a16:creationId xmlns:a16="http://schemas.microsoft.com/office/drawing/2014/main" id="{814899E9-8FD6-4F45-9DCB-1E2190EF51C6}"/>
              </a:ext>
            </a:extLst>
          </p:cNvPr>
          <p:cNvSpPr/>
          <p:nvPr/>
        </p:nvSpPr>
        <p:spPr>
          <a:xfrm>
            <a:off x="1546548" y="4097571"/>
            <a:ext cx="4572000" cy="369332"/>
          </a:xfrm>
          <a:prstGeom prst="rect">
            <a:avLst/>
          </a:prstGeom>
        </p:spPr>
        <p:txBody>
          <a:bodyPr>
            <a:spAutoFit/>
          </a:bodyPr>
          <a:lstStyle/>
          <a:p>
            <a:r>
              <a:rPr lang="zh-CN" altLang="en-US" sz="1600" dirty="0">
                <a:latin typeface="Arial" panose="020B0604020202020204" pitchFamily="34" charset="0"/>
              </a:rPr>
              <a:t>组件管理 </a:t>
            </a:r>
            <a:r>
              <a:rPr lang="en-US" altLang="zh-CN" dirty="0" err="1"/>
              <a:t>nsComponentManagerImpl</a:t>
            </a:r>
            <a:r>
              <a:rPr lang="zh-CN" altLang="en-US" sz="1600" dirty="0">
                <a:latin typeface="Arial" panose="020B0604020202020204" pitchFamily="34" charset="0"/>
              </a:rPr>
              <a:t> </a:t>
            </a:r>
            <a:endParaRPr lang="en-US" altLang="zh-CN" sz="1600" dirty="0">
              <a:latin typeface="Arial" panose="020B0604020202020204" pitchFamily="34" charset="0"/>
            </a:endParaRPr>
          </a:p>
        </p:txBody>
      </p:sp>
      <p:grpSp>
        <p:nvGrpSpPr>
          <p:cNvPr id="78" name="组合 77">
            <a:extLst>
              <a:ext uri="{FF2B5EF4-FFF2-40B4-BE49-F238E27FC236}">
                <a16:creationId xmlns:a16="http://schemas.microsoft.com/office/drawing/2014/main" id="{BBAAE70C-77B6-49D1-8213-63C6055307DB}"/>
              </a:ext>
            </a:extLst>
          </p:cNvPr>
          <p:cNvGrpSpPr/>
          <p:nvPr/>
        </p:nvGrpSpPr>
        <p:grpSpPr>
          <a:xfrm>
            <a:off x="1155382" y="2965923"/>
            <a:ext cx="294712" cy="293699"/>
            <a:chOff x="8886825" y="5241925"/>
            <a:chExt cx="461963" cy="460375"/>
          </a:xfrm>
        </p:grpSpPr>
        <p:sp>
          <p:nvSpPr>
            <p:cNvPr id="79" name="AutoShape 20">
              <a:extLst>
                <a:ext uri="{FF2B5EF4-FFF2-40B4-BE49-F238E27FC236}">
                  <a16:creationId xmlns:a16="http://schemas.microsoft.com/office/drawing/2014/main" id="{714F1927-5AED-4294-B06D-DF42AEFC6A1C}"/>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80" name="Freeform 22">
              <a:hlinkClick r:id="rId3"/>
              <a:extLst>
                <a:ext uri="{FF2B5EF4-FFF2-40B4-BE49-F238E27FC236}">
                  <a16:creationId xmlns:a16="http://schemas.microsoft.com/office/drawing/2014/main" id="{045E4745-E9F8-434E-A276-7061349EDC97}"/>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81" name="Freeform 23">
              <a:hlinkClick r:id="rId3"/>
              <a:extLst>
                <a:ext uri="{FF2B5EF4-FFF2-40B4-BE49-F238E27FC236}">
                  <a16:creationId xmlns:a16="http://schemas.microsoft.com/office/drawing/2014/main" id="{4629B50F-90CB-49A1-9AF2-528C5E502EA9}"/>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82" name="Freeform 24">
              <a:hlinkClick r:id="rId3"/>
              <a:extLst>
                <a:ext uri="{FF2B5EF4-FFF2-40B4-BE49-F238E27FC236}">
                  <a16:creationId xmlns:a16="http://schemas.microsoft.com/office/drawing/2014/main" id="{6C4D9C82-245C-4E70-8847-691080400D6A}"/>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83" name="Freeform 25">
              <a:hlinkClick r:id="rId3"/>
              <a:extLst>
                <a:ext uri="{FF2B5EF4-FFF2-40B4-BE49-F238E27FC236}">
                  <a16:creationId xmlns:a16="http://schemas.microsoft.com/office/drawing/2014/main" id="{E24549CA-88FD-4E83-9721-D38D83E0B3B8}"/>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sp>
        <p:nvSpPr>
          <p:cNvPr id="84" name="矩形 83">
            <a:extLst>
              <a:ext uri="{FF2B5EF4-FFF2-40B4-BE49-F238E27FC236}">
                <a16:creationId xmlns:a16="http://schemas.microsoft.com/office/drawing/2014/main" id="{609A84A4-492B-4B77-A0B1-6795A3AB3D75}"/>
              </a:ext>
            </a:extLst>
          </p:cNvPr>
          <p:cNvSpPr/>
          <p:nvPr/>
        </p:nvSpPr>
        <p:spPr>
          <a:xfrm>
            <a:off x="1547664" y="2931790"/>
            <a:ext cx="4572000" cy="338554"/>
          </a:xfrm>
          <a:prstGeom prst="rect">
            <a:avLst/>
          </a:prstGeom>
        </p:spPr>
        <p:txBody>
          <a:bodyPr>
            <a:spAutoFit/>
          </a:bodyPr>
          <a:lstStyle/>
          <a:p>
            <a:r>
              <a:rPr lang="zh-CN" altLang="en-US" sz="1600" dirty="0">
                <a:latin typeface="Arial" panose="020B0604020202020204" pitchFamily="34" charset="0"/>
              </a:rPr>
              <a:t>引用计数</a:t>
            </a:r>
            <a:endParaRPr lang="en-US" altLang="zh-CN" sz="1600" dirty="0">
              <a:latin typeface="Arial" panose="020B0604020202020204" pitchFamily="34" charset="0"/>
            </a:endParaRPr>
          </a:p>
        </p:txBody>
      </p:sp>
    </p:spTree>
    <p:extLst>
      <p:ext uri="{BB962C8B-B14F-4D97-AF65-F5344CB8AC3E}">
        <p14:creationId xmlns:p14="http://schemas.microsoft.com/office/powerpoint/2010/main" val="1937763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9AAA9FE-DE0E-42BA-9578-BDAA1F7C83F2}"/>
              </a:ext>
            </a:extLst>
          </p:cNvPr>
          <p:cNvSpPr/>
          <p:nvPr/>
        </p:nvSpPr>
        <p:spPr>
          <a:xfrm>
            <a:off x="983368" y="258202"/>
            <a:ext cx="3724289" cy="369332"/>
          </a:xfrm>
          <a:prstGeom prst="rect">
            <a:avLst/>
          </a:prstGeom>
        </p:spPr>
        <p:txBody>
          <a:bodyPr wrap="none">
            <a:spAutoFit/>
          </a:bodyPr>
          <a:lstStyle/>
          <a:p>
            <a:r>
              <a:rPr lang="en-US" altLang="zh-CN" b="1" dirty="0">
                <a:solidFill>
                  <a:schemeClr val="tx1">
                    <a:lumMod val="50000"/>
                    <a:lumOff val="50000"/>
                  </a:schemeClr>
                </a:solidFill>
                <a:latin typeface="微软雅黑" pitchFamily="34" charset="-122"/>
                <a:ea typeface="微软雅黑" pitchFamily="34" charset="-122"/>
              </a:rPr>
              <a:t> XPCOM——</a:t>
            </a:r>
            <a:r>
              <a:rPr lang="zh-CN" altLang="en-US" b="1" dirty="0">
                <a:solidFill>
                  <a:schemeClr val="tx1">
                    <a:lumMod val="50000"/>
                    <a:lumOff val="50000"/>
                  </a:schemeClr>
                </a:solidFill>
                <a:latin typeface="微软雅黑" pitchFamily="34" charset="-122"/>
                <a:ea typeface="微软雅黑" pitchFamily="34" charset="-122"/>
              </a:rPr>
              <a:t>跨平台组件对象模型</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45" name="矩形 44">
            <a:extLst>
              <a:ext uri="{FF2B5EF4-FFF2-40B4-BE49-F238E27FC236}">
                <a16:creationId xmlns:a16="http://schemas.microsoft.com/office/drawing/2014/main" id="{69174A54-17CA-4307-BB44-4C6097A5ADA5}"/>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6" name="矩形 45">
            <a:extLst>
              <a:ext uri="{FF2B5EF4-FFF2-40B4-BE49-F238E27FC236}">
                <a16:creationId xmlns:a16="http://schemas.microsoft.com/office/drawing/2014/main" id="{0021956E-43E3-4525-ADCB-9479F020EF1F}"/>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47" name="矩形 46">
            <a:extLst>
              <a:ext uri="{FF2B5EF4-FFF2-40B4-BE49-F238E27FC236}">
                <a16:creationId xmlns:a16="http://schemas.microsoft.com/office/drawing/2014/main" id="{3772E415-B2E0-4724-A23A-1BA1F06367F5}"/>
              </a:ext>
            </a:extLst>
          </p:cNvPr>
          <p:cNvSpPr/>
          <p:nvPr/>
        </p:nvSpPr>
        <p:spPr>
          <a:xfrm>
            <a:off x="1331640" y="699542"/>
            <a:ext cx="4368796" cy="461665"/>
          </a:xfrm>
          <a:prstGeom prst="rect">
            <a:avLst/>
          </a:prstGeom>
        </p:spPr>
        <p:txBody>
          <a:bodyPr wrap="square">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48" name="矩形 47">
            <a:extLst>
              <a:ext uri="{FF2B5EF4-FFF2-40B4-BE49-F238E27FC236}">
                <a16:creationId xmlns:a16="http://schemas.microsoft.com/office/drawing/2014/main" id="{C748B312-3EC6-447C-BD8D-8194EF694867}"/>
              </a:ext>
            </a:extLst>
          </p:cNvPr>
          <p:cNvSpPr/>
          <p:nvPr/>
        </p:nvSpPr>
        <p:spPr>
          <a:xfrm>
            <a:off x="827584" y="730798"/>
            <a:ext cx="4678916" cy="369332"/>
          </a:xfrm>
          <a:prstGeom prst="rect">
            <a:avLst/>
          </a:prstGeom>
        </p:spPr>
        <p:txBody>
          <a:bodyPr wrap="square">
            <a:spAutoFit/>
          </a:bodyPr>
          <a:lstStyle/>
          <a:p>
            <a:endParaRPr lang="zh-CN" altLang="en-US" dirty="0"/>
          </a:p>
        </p:txBody>
      </p:sp>
      <p:sp>
        <p:nvSpPr>
          <p:cNvPr id="49" name="文本框 48">
            <a:extLst>
              <a:ext uri="{FF2B5EF4-FFF2-40B4-BE49-F238E27FC236}">
                <a16:creationId xmlns:a16="http://schemas.microsoft.com/office/drawing/2014/main" id="{4AC9544B-D582-49FE-8D56-82700F080EA1}"/>
              </a:ext>
            </a:extLst>
          </p:cNvPr>
          <p:cNvSpPr txBox="1"/>
          <p:nvPr/>
        </p:nvSpPr>
        <p:spPr>
          <a:xfrm>
            <a:off x="983368" y="1491630"/>
            <a:ext cx="7488832" cy="369332"/>
          </a:xfrm>
          <a:prstGeom prst="rect">
            <a:avLst/>
          </a:prstGeom>
          <a:noFill/>
        </p:spPr>
        <p:txBody>
          <a:bodyPr wrap="square" rtlCol="0">
            <a:spAutoFit/>
          </a:bodyPr>
          <a:lstStyle/>
          <a:p>
            <a:r>
              <a:rPr lang="zh-CN" altLang="en-US" dirty="0"/>
              <a:t>实现详情请见：</a:t>
            </a:r>
          </a:p>
        </p:txBody>
      </p:sp>
      <p:graphicFrame>
        <p:nvGraphicFramePr>
          <p:cNvPr id="2" name="对象 1">
            <a:extLst>
              <a:ext uri="{FF2B5EF4-FFF2-40B4-BE49-F238E27FC236}">
                <a16:creationId xmlns:a16="http://schemas.microsoft.com/office/drawing/2014/main" id="{AF587FD0-9FA6-49C3-9D0B-5A1D5B6A1D6B}"/>
              </a:ext>
            </a:extLst>
          </p:cNvPr>
          <p:cNvGraphicFramePr>
            <a:graphicFrameLocks noChangeAspect="1"/>
          </p:cNvGraphicFramePr>
          <p:nvPr>
            <p:extLst>
              <p:ext uri="{D42A27DB-BD31-4B8C-83A1-F6EECF244321}">
                <p14:modId xmlns:p14="http://schemas.microsoft.com/office/powerpoint/2010/main" val="1745267165"/>
              </p:ext>
            </p:extLst>
          </p:nvPr>
        </p:nvGraphicFramePr>
        <p:xfrm>
          <a:off x="4306888" y="2413000"/>
          <a:ext cx="528637" cy="317500"/>
        </p:xfrm>
        <a:graphic>
          <a:graphicData uri="http://schemas.openxmlformats.org/presentationml/2006/ole">
            <mc:AlternateContent xmlns:mc="http://schemas.openxmlformats.org/markup-compatibility/2006">
              <mc:Choice xmlns:v="urn:schemas-microsoft-com:vml" Requires="v">
                <p:oleObj spid="_x0000_s6146" name="包装程序外壳对象" showAsIcon="1" r:id="rId4" imgW="528840" imgH="317160" progId="Package">
                  <p:embed/>
                </p:oleObj>
              </mc:Choice>
              <mc:Fallback>
                <p:oleObj name="包装程序外壳对象" showAsIcon="1" r:id="rId4" imgW="528840" imgH="317160" progId="Package">
                  <p:embed/>
                  <p:pic>
                    <p:nvPicPr>
                      <p:cNvPr id="0" name=""/>
                      <p:cNvPicPr/>
                      <p:nvPr/>
                    </p:nvPicPr>
                    <p:blipFill>
                      <a:blip r:embed="rId5"/>
                      <a:stretch>
                        <a:fillRect/>
                      </a:stretch>
                    </p:blipFill>
                    <p:spPr>
                      <a:xfrm>
                        <a:off x="4306888" y="2413000"/>
                        <a:ext cx="528637" cy="317500"/>
                      </a:xfrm>
                      <a:prstGeom prst="rect">
                        <a:avLst/>
                      </a:prstGeom>
                    </p:spPr>
                  </p:pic>
                </p:oleObj>
              </mc:Fallback>
            </mc:AlternateContent>
          </a:graphicData>
        </a:graphic>
      </p:graphicFrame>
    </p:spTree>
    <p:extLst>
      <p:ext uri="{BB962C8B-B14F-4D97-AF65-F5344CB8AC3E}">
        <p14:creationId xmlns:p14="http://schemas.microsoft.com/office/powerpoint/2010/main" val="120695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2" name="椭圆形标注 3"/>
          <p:cNvSpPr>
            <a:spLocks noChangeArrowheads="1"/>
          </p:cNvSpPr>
          <p:nvPr>
            <p:custDataLst>
              <p:tags r:id="rId1"/>
            </p:custDataLst>
          </p:nvPr>
        </p:nvSpPr>
        <p:spPr bwMode="auto">
          <a:xfrm rot="437392">
            <a:off x="2904783" y="1590773"/>
            <a:ext cx="1318022" cy="1203722"/>
          </a:xfrm>
          <a:prstGeom prst="wedgeEllipseCallout">
            <a:avLst>
              <a:gd name="adj1" fmla="val -40199"/>
              <a:gd name="adj2" fmla="val 53991"/>
            </a:avLst>
          </a:prstGeom>
          <a:solidFill>
            <a:schemeClr val="bg1"/>
          </a:solidFill>
          <a:ln w="28575">
            <a:noFill/>
            <a:miter lim="800000"/>
            <a:headEnd/>
            <a:tailEnd/>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latin typeface="Arial Narrow" panose="020B0606020202030204" pitchFamily="34" charset="0"/>
              <a:ea typeface="微软雅黑" panose="020B0503020204020204" pitchFamily="34" charset="-122"/>
            </a:endParaRPr>
          </a:p>
        </p:txBody>
      </p:sp>
      <p:sp>
        <p:nvSpPr>
          <p:cNvPr id="3" name="文本框 4"/>
          <p:cNvSpPr txBox="1">
            <a:spLocks noChangeArrowheads="1"/>
          </p:cNvSpPr>
          <p:nvPr>
            <p:custDataLst>
              <p:tags r:id="rId2"/>
            </p:custDataLst>
          </p:nvPr>
        </p:nvSpPr>
        <p:spPr bwMode="auto">
          <a:xfrm>
            <a:off x="2993358" y="1930936"/>
            <a:ext cx="121860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50000"/>
              </a:lnSpc>
              <a:spcBef>
                <a:spcPct val="0"/>
              </a:spcBef>
              <a:buFont typeface="Arial" panose="020B0604020202020204" pitchFamily="34" charset="0"/>
              <a:buNone/>
            </a:pPr>
            <a:r>
              <a:rPr lang="en-US" altLang="zh-CN" sz="3000" dirty="0">
                <a:solidFill>
                  <a:srgbClr val="0070C0"/>
                </a:solidFill>
                <a:latin typeface="Modern No. 20" panose="02070704070505020303" pitchFamily="18" charset="0"/>
                <a:ea typeface="方正中倩_GBK"/>
                <a:cs typeface="方正中倩_GBK"/>
              </a:rPr>
              <a:t>Thank</a:t>
            </a:r>
          </a:p>
          <a:p>
            <a:pPr algn="ctr" eaLnBrk="1" hangingPunct="1">
              <a:lnSpc>
                <a:spcPct val="100000"/>
              </a:lnSpc>
              <a:spcBef>
                <a:spcPct val="0"/>
              </a:spcBef>
              <a:buFont typeface="Arial" panose="020B0604020202020204" pitchFamily="34" charset="0"/>
              <a:buNone/>
            </a:pPr>
            <a:r>
              <a:rPr lang="en-US" altLang="zh-CN" sz="3000" dirty="0">
                <a:solidFill>
                  <a:srgbClr val="0070C0"/>
                </a:solidFill>
                <a:latin typeface="Modern No. 20" panose="02070704070505020303" pitchFamily="18" charset="0"/>
                <a:ea typeface="方正中倩_GBK"/>
                <a:cs typeface="方正中倩_GBK"/>
              </a:rPr>
              <a:t>you</a:t>
            </a:r>
            <a:endParaRPr lang="zh-CN" altLang="en-US" sz="3000" dirty="0">
              <a:solidFill>
                <a:srgbClr val="0070C0"/>
              </a:solidFill>
              <a:latin typeface="Modern No. 20" panose="02070704070505020303" pitchFamily="18" charset="0"/>
              <a:ea typeface="方正中倩_GBK"/>
              <a:cs typeface="方正中倩_GBK"/>
            </a:endParaRPr>
          </a:p>
        </p:txBody>
      </p:sp>
      <p:sp>
        <p:nvSpPr>
          <p:cNvPr id="4" name="文本框 3"/>
          <p:cNvSpPr txBox="1"/>
          <p:nvPr/>
        </p:nvSpPr>
        <p:spPr>
          <a:xfrm>
            <a:off x="683568" y="2213386"/>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感谢聆听</a:t>
            </a:r>
          </a:p>
        </p:txBody>
      </p:sp>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92" y="61558"/>
            <a:ext cx="3261628" cy="360000"/>
          </a:xfrm>
          <a:prstGeom prst="rect">
            <a:avLst/>
          </a:prstGeom>
        </p:spPr>
      </p:pic>
      <p:sp>
        <p:nvSpPr>
          <p:cNvPr id="6" name="矩形 5"/>
          <p:cNvSpPr/>
          <p:nvPr/>
        </p:nvSpPr>
        <p:spPr>
          <a:xfrm>
            <a:off x="6228184" y="3250722"/>
            <a:ext cx="2818703" cy="369332"/>
          </a:xfrm>
          <a:prstGeom prst="rect">
            <a:avLst/>
          </a:prstGeom>
        </p:spPr>
        <p:txBody>
          <a:bodyPr wrap="square">
            <a:spAutoFit/>
          </a:bodyPr>
          <a:lstStyle/>
          <a:p>
            <a:pPr algn="r">
              <a:lnSpc>
                <a:spcPct val="150000"/>
              </a:lnSpc>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武汉精测电子集团股份有限公司</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7" name="PA_直接连接符 10"/>
          <p:cNvCxnSpPr/>
          <p:nvPr>
            <p:custDataLst>
              <p:tags r:id="rId3"/>
            </p:custDataLst>
          </p:nvPr>
        </p:nvCxnSpPr>
        <p:spPr>
          <a:xfrm>
            <a:off x="6300192" y="3578740"/>
            <a:ext cx="2736304" cy="11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979712" y="4803998"/>
            <a:ext cx="7128792" cy="276999"/>
          </a:xfrm>
          <a:prstGeom prst="rect">
            <a:avLst/>
          </a:prstGeom>
        </p:spPr>
        <p:txBody>
          <a:bodyPr wrap="square">
            <a:spAutoFit/>
          </a:bodyPr>
          <a:lstStyle/>
          <a:p>
            <a:pPr algn="r"/>
            <a:r>
              <a:rPr lang="zh-CN" altLang="en-US" sz="1200" b="1" i="1" dirty="0">
                <a:solidFill>
                  <a:srgbClr val="004F96"/>
                </a:solidFill>
                <a:latin typeface="楷体" panose="02010609060101010101" pitchFamily="49" charset="-122"/>
                <a:ea typeface="楷体" panose="02010609060101010101" pitchFamily="49" charset="-122"/>
                <a:cs typeface="方正中倩_GBK"/>
              </a:rPr>
              <a:t>拥抱竞争、成就客户、求变求异、诚信正直、合作共赢、永不言弃</a:t>
            </a:r>
          </a:p>
        </p:txBody>
      </p:sp>
    </p:spTree>
    <p:extLst>
      <p:ext uri="{BB962C8B-B14F-4D97-AF65-F5344CB8AC3E}">
        <p14:creationId xmlns:p14="http://schemas.microsoft.com/office/powerpoint/2010/main" val="1428468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1600" y="258202"/>
            <a:ext cx="3558988" cy="369332"/>
          </a:xfrm>
          <a:prstGeom prst="rect">
            <a:avLst/>
          </a:prstGeom>
        </p:spPr>
        <p:txBody>
          <a:bodyPr wrap="square">
            <a:spAutoFit/>
          </a:bodyPr>
          <a:lstStyle/>
          <a:p>
            <a:r>
              <a:rPr lang="en-US" altLang="zh-CN" b="1" dirty="0">
                <a:solidFill>
                  <a:schemeClr val="tx1">
                    <a:lumMod val="50000"/>
                    <a:lumOff val="50000"/>
                  </a:schemeClr>
                </a:solidFill>
                <a:latin typeface="微软雅黑" pitchFamily="34" charset="-122"/>
                <a:ea typeface="微软雅黑" pitchFamily="34" charset="-122"/>
              </a:rPr>
              <a:t>  C++</a:t>
            </a:r>
            <a:r>
              <a:rPr lang="zh-CN" altLang="en-US" b="1" dirty="0">
                <a:solidFill>
                  <a:schemeClr val="tx1">
                    <a:lumMod val="50000"/>
                    <a:lumOff val="50000"/>
                  </a:schemeClr>
                </a:solidFill>
                <a:latin typeface="微软雅黑" pitchFamily="34" charset="-122"/>
                <a:ea typeface="微软雅黑" pitchFamily="34" charset="-122"/>
              </a:rPr>
              <a:t>软件重用方式</a:t>
            </a:r>
            <a:endParaRPr lang="en-US" altLang="zh-CN" b="1" dirty="0">
              <a:solidFill>
                <a:schemeClr val="tx1">
                  <a:lumMod val="50000"/>
                  <a:lumOff val="50000"/>
                </a:schemeClr>
              </a:solidFill>
              <a:latin typeface="微软雅黑" pitchFamily="34" charset="-122"/>
              <a:ea typeface="微软雅黑" pitchFamily="34" charset="-122"/>
            </a:endParaRPr>
          </a:p>
        </p:txBody>
      </p:sp>
      <p:graphicFrame>
        <p:nvGraphicFramePr>
          <p:cNvPr id="3" name="表格 2">
            <a:extLst>
              <a:ext uri="{FF2B5EF4-FFF2-40B4-BE49-F238E27FC236}">
                <a16:creationId xmlns:a16="http://schemas.microsoft.com/office/drawing/2014/main" id="{C556F0ED-0462-4403-BD43-F08D64C41F3F}"/>
              </a:ext>
            </a:extLst>
          </p:cNvPr>
          <p:cNvGraphicFramePr>
            <a:graphicFrameLocks noGrp="1"/>
          </p:cNvGraphicFramePr>
          <p:nvPr>
            <p:extLst>
              <p:ext uri="{D42A27DB-BD31-4B8C-83A1-F6EECF244321}">
                <p14:modId xmlns:p14="http://schemas.microsoft.com/office/powerpoint/2010/main" val="2746801650"/>
              </p:ext>
            </p:extLst>
          </p:nvPr>
        </p:nvGraphicFramePr>
        <p:xfrm>
          <a:off x="539552" y="771550"/>
          <a:ext cx="8064896" cy="3229704"/>
        </p:xfrm>
        <a:graphic>
          <a:graphicData uri="http://schemas.openxmlformats.org/drawingml/2006/table">
            <a:tbl>
              <a:tblPr firstRow="1" bandRow="1">
                <a:tableStyleId>{5C22544A-7EE6-4342-B048-85BDC9FD1C3A}</a:tableStyleId>
              </a:tblPr>
              <a:tblGrid>
                <a:gridCol w="913008">
                  <a:extLst>
                    <a:ext uri="{9D8B030D-6E8A-4147-A177-3AD203B41FA5}">
                      <a16:colId xmlns:a16="http://schemas.microsoft.com/office/drawing/2014/main" val="1178196439"/>
                    </a:ext>
                  </a:extLst>
                </a:gridCol>
                <a:gridCol w="2252652">
                  <a:extLst>
                    <a:ext uri="{9D8B030D-6E8A-4147-A177-3AD203B41FA5}">
                      <a16:colId xmlns:a16="http://schemas.microsoft.com/office/drawing/2014/main" val="2190149003"/>
                    </a:ext>
                  </a:extLst>
                </a:gridCol>
                <a:gridCol w="2411932">
                  <a:extLst>
                    <a:ext uri="{9D8B030D-6E8A-4147-A177-3AD203B41FA5}">
                      <a16:colId xmlns:a16="http://schemas.microsoft.com/office/drawing/2014/main" val="1821403972"/>
                    </a:ext>
                  </a:extLst>
                </a:gridCol>
                <a:gridCol w="2487304">
                  <a:extLst>
                    <a:ext uri="{9D8B030D-6E8A-4147-A177-3AD203B41FA5}">
                      <a16:colId xmlns:a16="http://schemas.microsoft.com/office/drawing/2014/main" val="14030596"/>
                    </a:ext>
                  </a:extLst>
                </a:gridCol>
              </a:tblGrid>
              <a:tr h="264580">
                <a:tc>
                  <a:txBody>
                    <a:bodyPr/>
                    <a:lstStyle/>
                    <a:p>
                      <a:r>
                        <a:rPr lang="zh-CN" altLang="en-US" sz="1200" dirty="0"/>
                        <a:t>分发类型</a:t>
                      </a:r>
                    </a:p>
                  </a:txBody>
                  <a:tcPr/>
                </a:tc>
                <a:tc>
                  <a:txBody>
                    <a:bodyPr/>
                    <a:lstStyle/>
                    <a:p>
                      <a:r>
                        <a:rPr lang="zh-CN" altLang="en-US" sz="1200" dirty="0"/>
                        <a:t>说明</a:t>
                      </a:r>
                    </a:p>
                  </a:txBody>
                  <a:tcPr/>
                </a:tc>
                <a:tc>
                  <a:txBody>
                    <a:bodyPr/>
                    <a:lstStyle/>
                    <a:p>
                      <a:r>
                        <a:rPr lang="zh-CN" altLang="en-US" sz="1200" dirty="0"/>
                        <a:t>优点</a:t>
                      </a:r>
                    </a:p>
                  </a:txBody>
                  <a:tcPr/>
                </a:tc>
                <a:tc>
                  <a:txBody>
                    <a:bodyPr/>
                    <a:lstStyle/>
                    <a:p>
                      <a:r>
                        <a:rPr lang="zh-CN" altLang="en-US" sz="1200" dirty="0"/>
                        <a:t>缺点</a:t>
                      </a:r>
                    </a:p>
                  </a:txBody>
                  <a:tcPr/>
                </a:tc>
                <a:extLst>
                  <a:ext uri="{0D108BD9-81ED-4DB2-BD59-A6C34878D82A}">
                    <a16:rowId xmlns:a16="http://schemas.microsoft.com/office/drawing/2014/main" val="2848384589"/>
                  </a:ext>
                </a:extLst>
              </a:tr>
              <a:tr h="1093832">
                <a:tc>
                  <a:txBody>
                    <a:bodyPr/>
                    <a:lstStyle/>
                    <a:p>
                      <a:r>
                        <a:rPr lang="zh-CN" altLang="en-US" sz="1200" dirty="0"/>
                        <a:t>源码</a:t>
                      </a:r>
                    </a:p>
                  </a:txBody>
                  <a:tcPr/>
                </a:tc>
                <a:tc>
                  <a:txBody>
                    <a:bodyPr/>
                    <a:lstStyle/>
                    <a:p>
                      <a:r>
                        <a:rPr lang="en-US" altLang="zh-CN" sz="1000" dirty="0"/>
                        <a:t>1</a:t>
                      </a:r>
                      <a:r>
                        <a:rPr lang="zh-CN" altLang="en-US" sz="1000" dirty="0"/>
                        <a:t>、功能库或模块直接以源代码文件的形式分发，声明及实现均可见；</a:t>
                      </a:r>
                      <a:endParaRPr lang="en-US" altLang="zh-CN" sz="1000" dirty="0"/>
                    </a:p>
                    <a:p>
                      <a:r>
                        <a:rPr lang="en-US" altLang="zh-CN" sz="1000" dirty="0"/>
                        <a:t>2</a:t>
                      </a:r>
                      <a:r>
                        <a:rPr lang="zh-CN" altLang="en-US" sz="1000" dirty="0"/>
                        <a:t>、使用时将源文件添加到开发工程，进行整体编译、链接；</a:t>
                      </a:r>
                    </a:p>
                  </a:txBody>
                  <a:tcPr/>
                </a:tc>
                <a:tc>
                  <a:txBody>
                    <a:bodyPr/>
                    <a:lstStyle/>
                    <a:p>
                      <a:r>
                        <a:rPr lang="en-US" altLang="zh-CN" sz="1000" dirty="0">
                          <a:solidFill>
                            <a:schemeClr val="tx1"/>
                          </a:solidFill>
                        </a:rPr>
                        <a:t>1</a:t>
                      </a:r>
                      <a:r>
                        <a:rPr lang="zh-CN" altLang="en-US" sz="1000" dirty="0">
                          <a:solidFill>
                            <a:schemeClr val="tx1"/>
                          </a:solidFill>
                        </a:rPr>
                        <a:t>、可洞悉内部实现，便于学习共享？？？</a:t>
                      </a:r>
                      <a:endParaRPr lang="en-US" altLang="zh-CN" sz="1000" dirty="0">
                        <a:solidFill>
                          <a:schemeClr val="tx1"/>
                        </a:solidFill>
                      </a:endParaRPr>
                    </a:p>
                    <a:p>
                      <a:r>
                        <a:rPr lang="en-US" altLang="zh-CN" sz="1000" dirty="0"/>
                        <a:t>2</a:t>
                      </a:r>
                      <a:r>
                        <a:rPr lang="zh-CN" altLang="en-US" sz="1000" dirty="0"/>
                        <a:t>、不强调编译器兼容性（本身就不是一次编译，到处使用）；</a:t>
                      </a:r>
                    </a:p>
                  </a:txBody>
                  <a:tcPr/>
                </a:tc>
                <a:tc>
                  <a:txBody>
                    <a:bodyPr/>
                    <a:lstStyle/>
                    <a:p>
                      <a:r>
                        <a:rPr lang="en-US" altLang="zh-CN" sz="1000" dirty="0"/>
                        <a:t>1</a:t>
                      </a:r>
                      <a:r>
                        <a:rPr lang="zh-CN" altLang="en-US" sz="1000" dirty="0"/>
                        <a:t>、一旦被使用，更新或修改无法被替换；</a:t>
                      </a:r>
                      <a:endParaRPr lang="en-US" altLang="zh-CN" sz="1000" dirty="0"/>
                    </a:p>
                    <a:p>
                      <a:r>
                        <a:rPr lang="en-US" altLang="zh-CN" sz="1000" dirty="0"/>
                        <a:t>2</a:t>
                      </a:r>
                      <a:r>
                        <a:rPr lang="zh-CN" altLang="en-US" sz="1000" dirty="0"/>
                        <a:t>、更新需要广播所有修改文件，且使用方必须重编译；</a:t>
                      </a:r>
                      <a:endParaRPr lang="en-US" altLang="zh-CN" sz="1000" dirty="0"/>
                    </a:p>
                    <a:p>
                      <a:r>
                        <a:rPr lang="en-US" altLang="zh-CN" sz="1000" dirty="0"/>
                        <a:t>3</a:t>
                      </a:r>
                      <a:r>
                        <a:rPr lang="zh-CN" altLang="en-US" sz="1000" dirty="0"/>
                        <a:t>、</a:t>
                      </a:r>
                      <a:r>
                        <a:rPr lang="zh-CN" altLang="zh-CN" sz="1000" kern="1200" dirty="0">
                          <a:solidFill>
                            <a:schemeClr val="dk1"/>
                          </a:solidFill>
                          <a:latin typeface="+mn-lt"/>
                          <a:ea typeface="+mn-ea"/>
                          <a:cs typeface="+mn-cs"/>
                        </a:rPr>
                        <a:t>多个使用同一个库或模块的程序首先在磁盘空间上产生多重占用；当程序运行后，在虚拟内存中同样造成多重占用；</a:t>
                      </a:r>
                      <a:endParaRPr lang="zh-CN" altLang="en-US" sz="1000" kern="1200" dirty="0">
                        <a:solidFill>
                          <a:schemeClr val="dk1"/>
                        </a:solidFill>
                        <a:latin typeface="+mn-lt"/>
                        <a:ea typeface="+mn-ea"/>
                        <a:cs typeface="+mn-cs"/>
                      </a:endParaRPr>
                    </a:p>
                  </a:txBody>
                  <a:tcPr/>
                </a:tc>
                <a:extLst>
                  <a:ext uri="{0D108BD9-81ED-4DB2-BD59-A6C34878D82A}">
                    <a16:rowId xmlns:a16="http://schemas.microsoft.com/office/drawing/2014/main" val="420501116"/>
                  </a:ext>
                </a:extLst>
              </a:tr>
              <a:tr h="1008112">
                <a:tc>
                  <a:txBody>
                    <a:bodyPr/>
                    <a:lstStyle/>
                    <a:p>
                      <a:r>
                        <a:rPr lang="zh-CN" altLang="en-US" sz="1200" dirty="0"/>
                        <a:t>静态库</a:t>
                      </a:r>
                    </a:p>
                  </a:txBody>
                  <a:tcPr/>
                </a:tc>
                <a:tc>
                  <a:txBody>
                    <a:bodyPr/>
                    <a:lstStyle/>
                    <a:p>
                      <a:pPr marL="0" algn="l" defTabSz="914400" rtl="0" eaLnBrk="1" latinLnBrk="0" hangingPunct="1"/>
                      <a:r>
                        <a:rPr lang="en-US" altLang="zh-CN" sz="1000" kern="1200" dirty="0">
                          <a:solidFill>
                            <a:schemeClr val="dk1"/>
                          </a:solidFill>
                          <a:latin typeface="+mn-lt"/>
                          <a:ea typeface="+mn-ea"/>
                          <a:cs typeface="+mn-cs"/>
                        </a:rPr>
                        <a:t>1</a:t>
                      </a:r>
                      <a:r>
                        <a:rPr lang="zh-CN" altLang="en-US" sz="1000" kern="1200" dirty="0">
                          <a:solidFill>
                            <a:schemeClr val="dk1"/>
                          </a:solidFill>
                          <a:latin typeface="+mn-lt"/>
                          <a:ea typeface="+mn-ea"/>
                          <a:cs typeface="+mn-cs"/>
                        </a:rPr>
                        <a:t>、静态库本质上只是将一堆目标文件进行打包而已，在链接的时候被按需包含进可执行文件，生成后静态库可以丢弃不用；</a:t>
                      </a:r>
                      <a:endParaRPr lang="en-US" altLang="zh-CN" sz="1000" kern="1200" dirty="0">
                        <a:solidFill>
                          <a:schemeClr val="dk1"/>
                        </a:solidFill>
                        <a:latin typeface="+mn-lt"/>
                        <a:ea typeface="+mn-ea"/>
                        <a:cs typeface="+mn-cs"/>
                      </a:endParaRPr>
                    </a:p>
                    <a:p>
                      <a:pPr marL="0" algn="l" defTabSz="914400" rtl="0" eaLnBrk="1" latinLnBrk="0" hangingPunct="1"/>
                      <a:r>
                        <a:rPr lang="en-US" altLang="zh-CN" sz="1000" kern="1200" dirty="0">
                          <a:solidFill>
                            <a:schemeClr val="tx1"/>
                          </a:solidFill>
                          <a:latin typeface="+mn-lt"/>
                          <a:ea typeface="+mn-ea"/>
                          <a:cs typeface="+mn-cs"/>
                        </a:rPr>
                        <a:t>2</a:t>
                      </a:r>
                      <a:r>
                        <a:rPr lang="zh-CN" altLang="en-US" sz="1000" kern="1200" dirty="0">
                          <a:solidFill>
                            <a:schemeClr val="tx1"/>
                          </a:solidFill>
                          <a:latin typeface="+mn-lt"/>
                          <a:ea typeface="+mn-ea"/>
                          <a:cs typeface="+mn-cs"/>
                        </a:rPr>
                        <a:t>、静态库不能再包含静态库或者动态库？？？</a:t>
                      </a:r>
                    </a:p>
                  </a:txBody>
                  <a:tcPr/>
                </a:tc>
                <a:tc>
                  <a:txBody>
                    <a:bodyPr/>
                    <a:lstStyle/>
                    <a:p>
                      <a:pPr marL="0" algn="l" defTabSz="914400" rtl="0" eaLnBrk="1" latinLnBrk="0" hangingPunct="1"/>
                      <a:r>
                        <a:rPr lang="en-US" altLang="zh-CN" sz="1000" kern="1200" dirty="0">
                          <a:solidFill>
                            <a:schemeClr val="dk1"/>
                          </a:solidFill>
                          <a:latin typeface="+mn-lt"/>
                          <a:ea typeface="+mn-ea"/>
                          <a:cs typeface="+mn-cs"/>
                        </a:rPr>
                        <a:t>1</a:t>
                      </a:r>
                      <a:r>
                        <a:rPr lang="zh-CN" altLang="en-US" sz="1000" kern="1200" dirty="0">
                          <a:solidFill>
                            <a:schemeClr val="dk1"/>
                          </a:solidFill>
                          <a:latin typeface="+mn-lt"/>
                          <a:ea typeface="+mn-ea"/>
                          <a:cs typeface="+mn-cs"/>
                        </a:rPr>
                        <a:t>、程序发布的时候不需要依赖静态库一起发布；</a:t>
                      </a:r>
                      <a:endParaRPr lang="en-US" altLang="zh-CN" sz="1000" kern="1200" dirty="0">
                        <a:solidFill>
                          <a:schemeClr val="dk1"/>
                        </a:solidFill>
                        <a:latin typeface="+mn-lt"/>
                        <a:ea typeface="+mn-ea"/>
                        <a:cs typeface="+mn-cs"/>
                      </a:endParaRPr>
                    </a:p>
                    <a:p>
                      <a:pPr marL="0" algn="l" defTabSz="914400" rtl="0" eaLnBrk="1" latinLnBrk="0" hangingPunct="1"/>
                      <a:r>
                        <a:rPr lang="en-US" altLang="zh-CN" sz="1000" kern="1200" dirty="0">
                          <a:solidFill>
                            <a:schemeClr val="dk1"/>
                          </a:solidFill>
                          <a:latin typeface="+mn-lt"/>
                          <a:ea typeface="+mn-ea"/>
                          <a:cs typeface="+mn-cs"/>
                        </a:rPr>
                        <a:t>2</a:t>
                      </a:r>
                      <a:r>
                        <a:rPr lang="zh-CN" altLang="en-US" sz="1000" kern="1200" dirty="0">
                          <a:solidFill>
                            <a:schemeClr val="dk1"/>
                          </a:solidFill>
                          <a:latin typeface="+mn-lt"/>
                          <a:ea typeface="+mn-ea"/>
                          <a:cs typeface="+mn-cs"/>
                        </a:rPr>
                        <a:t>、相比源码分发，从物理上开始呈现模块的概念；</a:t>
                      </a:r>
                    </a:p>
                  </a:txBody>
                  <a:tcPr/>
                </a:tc>
                <a:tc>
                  <a:txBody>
                    <a:bodyPr/>
                    <a:lstStyle/>
                    <a:p>
                      <a:pPr marL="0" algn="l" defTabSz="914400" rtl="0" eaLnBrk="1" latinLnBrk="0" hangingPunct="1"/>
                      <a:r>
                        <a:rPr lang="en-US" altLang="zh-CN" sz="1000" kern="1200" dirty="0">
                          <a:solidFill>
                            <a:schemeClr val="dk1"/>
                          </a:solidFill>
                          <a:latin typeface="+mn-lt"/>
                          <a:ea typeface="+mn-ea"/>
                          <a:cs typeface="+mn-cs"/>
                        </a:rPr>
                        <a:t>1</a:t>
                      </a:r>
                      <a:r>
                        <a:rPr lang="zh-CN" altLang="en-US" sz="1000" kern="1200" dirty="0">
                          <a:solidFill>
                            <a:schemeClr val="dk1"/>
                          </a:solidFill>
                          <a:latin typeface="+mn-lt"/>
                          <a:ea typeface="+mn-ea"/>
                          <a:cs typeface="+mn-cs"/>
                        </a:rPr>
                        <a:t>、一旦被使用，更新或修改无法被替换；</a:t>
                      </a:r>
                      <a:endParaRPr lang="en-US" altLang="zh-CN" sz="1000" kern="1200" dirty="0">
                        <a:solidFill>
                          <a:schemeClr val="dk1"/>
                        </a:solidFill>
                        <a:latin typeface="+mn-lt"/>
                        <a:ea typeface="+mn-ea"/>
                        <a:cs typeface="+mn-cs"/>
                      </a:endParaRPr>
                    </a:p>
                    <a:p>
                      <a:pPr marL="0" algn="l" defTabSz="914400" rtl="0" eaLnBrk="1" latinLnBrk="0" hangingPunct="1"/>
                      <a:r>
                        <a:rPr lang="en-US" altLang="zh-CN" sz="1000" kern="1200" dirty="0">
                          <a:solidFill>
                            <a:schemeClr val="dk1"/>
                          </a:solidFill>
                          <a:latin typeface="+mn-lt"/>
                          <a:ea typeface="+mn-ea"/>
                          <a:cs typeface="+mn-cs"/>
                        </a:rPr>
                        <a:t>2</a:t>
                      </a:r>
                      <a:r>
                        <a:rPr lang="zh-CN" altLang="en-US" sz="1000" kern="1200" dirty="0">
                          <a:solidFill>
                            <a:schemeClr val="dk1"/>
                          </a:solidFill>
                          <a:latin typeface="+mn-lt"/>
                          <a:ea typeface="+mn-ea"/>
                          <a:cs typeface="+mn-cs"/>
                        </a:rPr>
                        <a:t>、更新时需要在发布之后，使用方必须重编译链接；</a:t>
                      </a:r>
                      <a:endParaRPr lang="en-US" altLang="zh-CN" sz="1000" kern="1200" dirty="0">
                        <a:solidFill>
                          <a:schemeClr val="dk1"/>
                        </a:solidFill>
                        <a:latin typeface="+mn-lt"/>
                        <a:ea typeface="+mn-ea"/>
                        <a:cs typeface="+mn-cs"/>
                      </a:endParaRPr>
                    </a:p>
                    <a:p>
                      <a:pPr marL="0" algn="l" defTabSz="914400" rtl="0" eaLnBrk="1" latinLnBrk="0" hangingPunct="1"/>
                      <a:r>
                        <a:rPr lang="en-US" altLang="zh-CN" sz="1000" kern="1200" dirty="0">
                          <a:solidFill>
                            <a:schemeClr val="dk1"/>
                          </a:solidFill>
                          <a:latin typeface="+mn-lt"/>
                          <a:ea typeface="+mn-ea"/>
                          <a:cs typeface="+mn-cs"/>
                        </a:rPr>
                        <a:t>3</a:t>
                      </a:r>
                      <a:r>
                        <a:rPr lang="zh-CN" altLang="en-US" sz="1000" kern="1200" dirty="0">
                          <a:solidFill>
                            <a:schemeClr val="dk1"/>
                          </a:solidFill>
                          <a:latin typeface="+mn-lt"/>
                          <a:ea typeface="+mn-ea"/>
                          <a:cs typeface="+mn-cs"/>
                        </a:rPr>
                        <a:t>、</a:t>
                      </a:r>
                      <a:r>
                        <a:rPr lang="zh-CN" altLang="zh-CN" sz="1000" kern="1200" dirty="0">
                          <a:solidFill>
                            <a:schemeClr val="dk1"/>
                          </a:solidFill>
                          <a:latin typeface="+mn-lt"/>
                          <a:ea typeface="+mn-ea"/>
                          <a:cs typeface="+mn-cs"/>
                        </a:rPr>
                        <a:t>多个使用同一个库或模块的程序首先在磁盘空间上产生多重占用；当程序运行后，在虚拟内存中同样造成多重占用；</a:t>
                      </a:r>
                      <a:endParaRPr lang="zh-CN" altLang="en-US" sz="1000" kern="1200" dirty="0">
                        <a:solidFill>
                          <a:schemeClr val="dk1"/>
                        </a:solidFill>
                        <a:latin typeface="+mn-lt"/>
                        <a:ea typeface="+mn-ea"/>
                        <a:cs typeface="+mn-cs"/>
                      </a:endParaRPr>
                    </a:p>
                  </a:txBody>
                  <a:tcPr/>
                </a:tc>
                <a:extLst>
                  <a:ext uri="{0D108BD9-81ED-4DB2-BD59-A6C34878D82A}">
                    <a16:rowId xmlns:a16="http://schemas.microsoft.com/office/drawing/2014/main" val="1298799626"/>
                  </a:ext>
                </a:extLst>
              </a:tr>
              <a:tr h="783952">
                <a:tc>
                  <a:txBody>
                    <a:bodyPr/>
                    <a:lstStyle/>
                    <a:p>
                      <a:r>
                        <a:rPr lang="zh-CN" altLang="en-US" sz="1200" dirty="0"/>
                        <a:t>动态库</a:t>
                      </a:r>
                    </a:p>
                  </a:txBody>
                  <a:tcPr/>
                </a:tc>
                <a:tc>
                  <a:txBody>
                    <a:bodyPr/>
                    <a:lstStyle/>
                    <a:p>
                      <a:pPr marL="0" algn="l" defTabSz="914400" rtl="0" eaLnBrk="1" latinLnBrk="0" hangingPunct="1"/>
                      <a:r>
                        <a:rPr lang="zh-CN" altLang="en-US" sz="1000" kern="1200" dirty="0">
                          <a:solidFill>
                            <a:schemeClr val="dk1"/>
                          </a:solidFill>
                          <a:latin typeface="+mn-lt"/>
                          <a:ea typeface="+mn-ea"/>
                          <a:cs typeface="+mn-cs"/>
                        </a:rPr>
                        <a:t>把调用的函数所在文件模块（</a:t>
                      </a:r>
                      <a:r>
                        <a:rPr lang="en-US" altLang="zh-CN" sz="1000" kern="1200" dirty="0">
                          <a:solidFill>
                            <a:schemeClr val="dk1"/>
                          </a:solidFill>
                          <a:latin typeface="+mn-lt"/>
                          <a:ea typeface="+mn-ea"/>
                          <a:cs typeface="+mn-cs"/>
                        </a:rPr>
                        <a:t>DLL</a:t>
                      </a:r>
                      <a:r>
                        <a:rPr lang="zh-CN" altLang="en-US" sz="1000" kern="1200" dirty="0">
                          <a:solidFill>
                            <a:schemeClr val="dk1"/>
                          </a:solidFill>
                          <a:latin typeface="+mn-lt"/>
                          <a:ea typeface="+mn-ea"/>
                          <a:cs typeface="+mn-cs"/>
                        </a:rPr>
                        <a:t>或</a:t>
                      </a:r>
                      <a:r>
                        <a:rPr lang="en-US" altLang="zh-CN" sz="1000" kern="1200" dirty="0">
                          <a:solidFill>
                            <a:schemeClr val="dk1"/>
                          </a:solidFill>
                          <a:latin typeface="+mn-lt"/>
                          <a:ea typeface="+mn-ea"/>
                          <a:cs typeface="+mn-cs"/>
                        </a:rPr>
                        <a:t>.so</a:t>
                      </a:r>
                      <a:r>
                        <a:rPr lang="zh-CN" altLang="en-US" sz="1000" kern="1200" dirty="0">
                          <a:solidFill>
                            <a:schemeClr val="dk1"/>
                          </a:solidFill>
                          <a:latin typeface="+mn-lt"/>
                          <a:ea typeface="+mn-ea"/>
                          <a:cs typeface="+mn-cs"/>
                        </a:rPr>
                        <a:t>等）和调用函数在文件中的位置等信息链接进目标程序，程序运行的时候再从动态库中寻找相应函数代码。</a:t>
                      </a:r>
                    </a:p>
                  </a:txBody>
                  <a:tcPr/>
                </a:tc>
                <a:tc>
                  <a:txBody>
                    <a:bodyPr/>
                    <a:lstStyle/>
                    <a:p>
                      <a:pPr marL="0" algn="l" defTabSz="914400" rtl="0" eaLnBrk="1" latinLnBrk="0" hangingPunct="1"/>
                      <a:r>
                        <a:rPr lang="en-US" altLang="zh-CN" sz="1000" kern="1200" dirty="0">
                          <a:solidFill>
                            <a:schemeClr val="dk1"/>
                          </a:solidFill>
                          <a:latin typeface="+mn-lt"/>
                          <a:ea typeface="+mn-ea"/>
                          <a:cs typeface="+mn-cs"/>
                        </a:rPr>
                        <a:t>1</a:t>
                      </a:r>
                      <a:r>
                        <a:rPr lang="zh-CN" altLang="en-US" sz="1000" kern="1200" dirty="0">
                          <a:solidFill>
                            <a:schemeClr val="dk1"/>
                          </a:solidFill>
                          <a:latin typeface="+mn-lt"/>
                          <a:ea typeface="+mn-ea"/>
                          <a:cs typeface="+mn-cs"/>
                        </a:rPr>
                        <a:t>、</a:t>
                      </a:r>
                      <a:r>
                        <a:rPr lang="zh-CN" altLang="zh-CN" sz="1000" kern="1200" dirty="0">
                          <a:solidFill>
                            <a:schemeClr val="dk1"/>
                          </a:solidFill>
                          <a:latin typeface="+mn-lt"/>
                          <a:ea typeface="+mn-ea"/>
                          <a:cs typeface="+mn-cs"/>
                        </a:rPr>
                        <a:t>可以保证库或者模块在磁盘空间和程序运行空间中都只存在一份</a:t>
                      </a:r>
                      <a:r>
                        <a:rPr lang="zh-CN" altLang="en-US" sz="1000" kern="1200" dirty="0">
                          <a:solidFill>
                            <a:schemeClr val="dk1"/>
                          </a:solidFill>
                          <a:latin typeface="+mn-lt"/>
                          <a:ea typeface="+mn-ea"/>
                          <a:cs typeface="+mn-cs"/>
                        </a:rPr>
                        <a:t>；</a:t>
                      </a:r>
                      <a:endParaRPr lang="en-US" altLang="zh-CN" sz="1000" kern="1200" dirty="0">
                        <a:solidFill>
                          <a:schemeClr val="dk1"/>
                        </a:solidFill>
                        <a:latin typeface="+mn-lt"/>
                        <a:ea typeface="+mn-ea"/>
                        <a:cs typeface="+mn-cs"/>
                      </a:endParaRPr>
                    </a:p>
                    <a:p>
                      <a:pPr marL="0" algn="l" defTabSz="914400" rtl="0" eaLnBrk="1" latinLnBrk="0" hangingPunct="1"/>
                      <a:r>
                        <a:rPr lang="en-US" altLang="zh-CN" sz="1000" kern="1200" dirty="0">
                          <a:solidFill>
                            <a:schemeClr val="dk1"/>
                          </a:solidFill>
                          <a:latin typeface="+mn-lt"/>
                          <a:ea typeface="+mn-ea"/>
                          <a:cs typeface="+mn-cs"/>
                        </a:rPr>
                        <a:t>2</a:t>
                      </a:r>
                      <a:r>
                        <a:rPr lang="zh-CN" altLang="en-US" sz="1000" kern="1200" dirty="0">
                          <a:solidFill>
                            <a:schemeClr val="dk1"/>
                          </a:solidFill>
                          <a:latin typeface="+mn-lt"/>
                          <a:ea typeface="+mn-ea"/>
                          <a:cs typeface="+mn-cs"/>
                        </a:rPr>
                        <a:t>、</a:t>
                      </a:r>
                      <a:r>
                        <a:rPr lang="zh-CN" altLang="zh-CN" sz="1000" kern="1200" dirty="0">
                          <a:solidFill>
                            <a:srgbClr val="FF0000"/>
                          </a:solidFill>
                          <a:latin typeface="+mn-lt"/>
                          <a:ea typeface="+mn-ea"/>
                          <a:cs typeface="+mn-cs"/>
                        </a:rPr>
                        <a:t>理论上在出现缺陷时，可以支持使用新的动态库进行替换</a:t>
                      </a:r>
                      <a:r>
                        <a:rPr lang="zh-CN" altLang="en-US" sz="1000" kern="1200" dirty="0">
                          <a:solidFill>
                            <a:srgbClr val="FF0000"/>
                          </a:solidFill>
                          <a:latin typeface="+mn-lt"/>
                          <a:ea typeface="+mn-ea"/>
                          <a:cs typeface="+mn-cs"/>
                        </a:rPr>
                        <a:t>，而使用者不需要做出相应变动；</a:t>
                      </a:r>
                    </a:p>
                  </a:txBody>
                  <a:tcPr/>
                </a:tc>
                <a:tc>
                  <a:txBody>
                    <a:bodyPr/>
                    <a:lstStyle/>
                    <a:p>
                      <a:pPr marL="0" algn="l" defTabSz="914400" rtl="0" eaLnBrk="1" latinLnBrk="0" hangingPunct="1"/>
                      <a:r>
                        <a:rPr lang="en-US" altLang="zh-CN" sz="1000" kern="1200" dirty="0">
                          <a:solidFill>
                            <a:schemeClr val="dk1"/>
                          </a:solidFill>
                          <a:latin typeface="+mn-lt"/>
                          <a:ea typeface="+mn-ea"/>
                          <a:cs typeface="+mn-cs"/>
                        </a:rPr>
                        <a:t>1</a:t>
                      </a:r>
                      <a:r>
                        <a:rPr lang="zh-CN" altLang="en-US" sz="1000" kern="1200" dirty="0">
                          <a:solidFill>
                            <a:schemeClr val="dk1"/>
                          </a:solidFill>
                          <a:latin typeface="+mn-lt"/>
                          <a:ea typeface="+mn-ea"/>
                          <a:cs typeface="+mn-cs"/>
                        </a:rPr>
                        <a:t>、因不是直接把代码链接进程序，而是有一个在动态库查找的过程，运行速度相对静态库或源码要满一些；</a:t>
                      </a:r>
                    </a:p>
                  </a:txBody>
                  <a:tcPr/>
                </a:tc>
                <a:extLst>
                  <a:ext uri="{0D108BD9-81ED-4DB2-BD59-A6C34878D82A}">
                    <a16:rowId xmlns:a16="http://schemas.microsoft.com/office/drawing/2014/main" val="4001428363"/>
                  </a:ext>
                </a:extLst>
              </a:tr>
            </a:tbl>
          </a:graphicData>
        </a:graphic>
      </p:graphicFrame>
      <p:sp>
        <p:nvSpPr>
          <p:cNvPr id="2" name="文本框 1">
            <a:extLst>
              <a:ext uri="{FF2B5EF4-FFF2-40B4-BE49-F238E27FC236}">
                <a16:creationId xmlns:a16="http://schemas.microsoft.com/office/drawing/2014/main" id="{BCC01D4B-EB5E-4672-BBDD-3A891F7DA15F}"/>
              </a:ext>
            </a:extLst>
          </p:cNvPr>
          <p:cNvSpPr txBox="1"/>
          <p:nvPr/>
        </p:nvSpPr>
        <p:spPr>
          <a:xfrm>
            <a:off x="683568" y="4187284"/>
            <a:ext cx="6647974" cy="369332"/>
          </a:xfrm>
          <a:prstGeom prst="rect">
            <a:avLst/>
          </a:prstGeom>
          <a:noFill/>
        </p:spPr>
        <p:txBody>
          <a:bodyPr wrap="none" rtlCol="0">
            <a:spAutoFit/>
          </a:bodyPr>
          <a:lstStyle/>
          <a:p>
            <a:r>
              <a:rPr lang="zh-CN" altLang="en-US" dirty="0"/>
              <a:t>不考虑细微的性能差异，动态库是理论上软件重用的最佳方式！</a:t>
            </a:r>
          </a:p>
        </p:txBody>
      </p:sp>
    </p:spTree>
    <p:extLst>
      <p:ext uri="{BB962C8B-B14F-4D97-AF65-F5344CB8AC3E}">
        <p14:creationId xmlns:p14="http://schemas.microsoft.com/office/powerpoint/2010/main" val="1091100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1600" y="258202"/>
            <a:ext cx="3558988" cy="369332"/>
          </a:xfrm>
          <a:prstGeom prst="rect">
            <a:avLst/>
          </a:prstGeom>
        </p:spPr>
        <p:txBody>
          <a:bodyPr wrap="square">
            <a:spAutoFit/>
          </a:bodyPr>
          <a:lstStyle/>
          <a:p>
            <a:r>
              <a:rPr lang="en-US" altLang="zh-CN" b="1" dirty="0">
                <a:solidFill>
                  <a:schemeClr val="tx1">
                    <a:lumMod val="50000"/>
                    <a:lumOff val="50000"/>
                  </a:schemeClr>
                </a:solidFill>
                <a:latin typeface="微软雅黑" pitchFamily="34" charset="-122"/>
                <a:ea typeface="微软雅黑" pitchFamily="34" charset="-122"/>
              </a:rPr>
              <a:t>  </a:t>
            </a:r>
            <a:r>
              <a:rPr lang="zh-CN" altLang="en-US" b="1" dirty="0">
                <a:solidFill>
                  <a:schemeClr val="tx1">
                    <a:lumMod val="50000"/>
                    <a:lumOff val="50000"/>
                  </a:schemeClr>
                </a:solidFill>
                <a:latin typeface="微软雅黑" pitchFamily="34" charset="-122"/>
                <a:ea typeface="微软雅黑" pitchFamily="34" charset="-122"/>
              </a:rPr>
              <a:t>动态库的替换性有何挑战？</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1E543026-A806-419F-BCE7-8409350C5FAF}"/>
              </a:ext>
            </a:extLst>
          </p:cNvPr>
          <p:cNvSpPr/>
          <p:nvPr/>
        </p:nvSpPr>
        <p:spPr>
          <a:xfrm>
            <a:off x="1331640" y="990677"/>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5" name="矩形 4">
            <a:extLst>
              <a:ext uri="{FF2B5EF4-FFF2-40B4-BE49-F238E27FC236}">
                <a16:creationId xmlns:a16="http://schemas.microsoft.com/office/drawing/2014/main" id="{CE907784-0356-49DA-8E3D-2B962B242BCF}"/>
              </a:ext>
            </a:extLst>
          </p:cNvPr>
          <p:cNvSpPr/>
          <p:nvPr/>
        </p:nvSpPr>
        <p:spPr>
          <a:xfrm>
            <a:off x="1331640" y="1635154"/>
            <a:ext cx="4752528" cy="584775"/>
          </a:xfrm>
          <a:prstGeom prst="rect">
            <a:avLst/>
          </a:prstGeom>
        </p:spPr>
        <p:txBody>
          <a:bodyPr wrap="square">
            <a:spAutoFit/>
          </a:bodyPr>
          <a:lstStyle/>
          <a:p>
            <a:r>
              <a:rPr lang="en-US" altLang="zh-CN" sz="1600" dirty="0">
                <a:latin typeface="Arial" panose="020B0604020202020204" pitchFamily="34" charset="0"/>
              </a:rPr>
              <a:t>C++</a:t>
            </a:r>
            <a:r>
              <a:rPr lang="zh-CN" altLang="en-US" sz="1600" dirty="0">
                <a:latin typeface="Arial" panose="020B0604020202020204" pitchFamily="34" charset="0"/>
              </a:rPr>
              <a:t>编译模型要求客户了解被使用对象的内存布局，导致两者之间的二进制耦合</a:t>
            </a:r>
            <a:endParaRPr lang="en-US" altLang="zh-CN" sz="1600" dirty="0">
              <a:latin typeface="Arial" panose="020B0604020202020204" pitchFamily="34" charset="0"/>
            </a:endParaRPr>
          </a:p>
        </p:txBody>
      </p:sp>
      <p:sp>
        <p:nvSpPr>
          <p:cNvPr id="6" name="矩形 5">
            <a:extLst>
              <a:ext uri="{FF2B5EF4-FFF2-40B4-BE49-F238E27FC236}">
                <a16:creationId xmlns:a16="http://schemas.microsoft.com/office/drawing/2014/main" id="{F27A2ADD-3DEC-4907-A249-D52A9E5D139E}"/>
              </a:ext>
            </a:extLst>
          </p:cNvPr>
          <p:cNvSpPr/>
          <p:nvPr/>
        </p:nvSpPr>
        <p:spPr>
          <a:xfrm>
            <a:off x="1331640" y="2483968"/>
            <a:ext cx="4572000" cy="338554"/>
          </a:xfrm>
          <a:prstGeom prst="rect">
            <a:avLst/>
          </a:prstGeom>
        </p:spPr>
        <p:txBody>
          <a:bodyPr>
            <a:spAutoFit/>
          </a:bodyPr>
          <a:lstStyle/>
          <a:p>
            <a:r>
              <a:rPr lang="zh-CN" altLang="en-US" sz="1600" dirty="0">
                <a:latin typeface="Arial" panose="020B0604020202020204" pitchFamily="34" charset="0"/>
              </a:rPr>
              <a:t>不同编译器编译时对符号有不同的名字改编规则</a:t>
            </a:r>
            <a:endParaRPr lang="en-US" altLang="zh-CN" sz="1600" dirty="0">
              <a:latin typeface="Arial" panose="020B0604020202020204" pitchFamily="34" charset="0"/>
            </a:endParaRPr>
          </a:p>
        </p:txBody>
      </p:sp>
      <p:sp>
        <p:nvSpPr>
          <p:cNvPr id="7" name="矩形 6">
            <a:extLst>
              <a:ext uri="{FF2B5EF4-FFF2-40B4-BE49-F238E27FC236}">
                <a16:creationId xmlns:a16="http://schemas.microsoft.com/office/drawing/2014/main" id="{45C60F53-C361-4EA5-B747-F7BF564F1337}"/>
              </a:ext>
            </a:extLst>
          </p:cNvPr>
          <p:cNvSpPr/>
          <p:nvPr/>
        </p:nvSpPr>
        <p:spPr>
          <a:xfrm>
            <a:off x="1331640" y="3823705"/>
            <a:ext cx="4572000" cy="338554"/>
          </a:xfrm>
          <a:prstGeom prst="rect">
            <a:avLst/>
          </a:prstGeom>
        </p:spPr>
        <p:txBody>
          <a:bodyPr>
            <a:spAutoFit/>
          </a:bodyPr>
          <a:lstStyle/>
          <a:p>
            <a:r>
              <a:rPr lang="zh-CN" altLang="en-US" sz="1600" dirty="0">
                <a:latin typeface="Arial" panose="020B0604020202020204" pitchFamily="34" charset="0"/>
              </a:rPr>
              <a:t>不同的编译器实现</a:t>
            </a:r>
            <a:r>
              <a:rPr lang="en-US" altLang="zh-CN" sz="1600" dirty="0">
                <a:latin typeface="Arial" panose="020B0604020202020204" pitchFamily="34" charset="0"/>
              </a:rPr>
              <a:t>RTTI</a:t>
            </a:r>
            <a:r>
              <a:rPr lang="zh-CN" altLang="en-US" sz="1600" dirty="0">
                <a:latin typeface="Arial" panose="020B0604020202020204" pitchFamily="34" charset="0"/>
              </a:rPr>
              <a:t>支持方式不尽相同</a:t>
            </a:r>
            <a:endParaRPr lang="en-US" altLang="zh-CN" sz="1600" dirty="0">
              <a:latin typeface="Arial" panose="020B0604020202020204" pitchFamily="34" charset="0"/>
            </a:endParaRPr>
          </a:p>
        </p:txBody>
      </p:sp>
      <p:sp>
        <p:nvSpPr>
          <p:cNvPr id="8" name="矩形 7">
            <a:extLst>
              <a:ext uri="{FF2B5EF4-FFF2-40B4-BE49-F238E27FC236}">
                <a16:creationId xmlns:a16="http://schemas.microsoft.com/office/drawing/2014/main" id="{0D384D2F-73FD-4B53-8D9F-F04293D5C9AD}"/>
              </a:ext>
            </a:extLst>
          </p:cNvPr>
          <p:cNvSpPr/>
          <p:nvPr/>
        </p:nvSpPr>
        <p:spPr>
          <a:xfrm>
            <a:off x="1331640" y="3781852"/>
            <a:ext cx="4572000" cy="338554"/>
          </a:xfrm>
          <a:prstGeom prst="rect">
            <a:avLst/>
          </a:prstGeom>
        </p:spPr>
        <p:txBody>
          <a:bodyPr>
            <a:spAutoFit/>
          </a:bodyPr>
          <a:lstStyle/>
          <a:p>
            <a:endParaRPr lang="en-US" altLang="zh-CN" sz="1600" dirty="0">
              <a:latin typeface="Arial" panose="020B0604020202020204" pitchFamily="34" charset="0"/>
            </a:endParaRPr>
          </a:p>
        </p:txBody>
      </p:sp>
      <p:grpSp>
        <p:nvGrpSpPr>
          <p:cNvPr id="15" name="组合 14">
            <a:extLst>
              <a:ext uri="{FF2B5EF4-FFF2-40B4-BE49-F238E27FC236}">
                <a16:creationId xmlns:a16="http://schemas.microsoft.com/office/drawing/2014/main" id="{E2E11BE7-2E24-4CD9-90FC-80DEC92FED5A}"/>
              </a:ext>
            </a:extLst>
          </p:cNvPr>
          <p:cNvGrpSpPr/>
          <p:nvPr/>
        </p:nvGrpSpPr>
        <p:grpSpPr>
          <a:xfrm>
            <a:off x="983660" y="1766285"/>
            <a:ext cx="294712" cy="293699"/>
            <a:chOff x="8886825" y="5241925"/>
            <a:chExt cx="461963" cy="460375"/>
          </a:xfrm>
        </p:grpSpPr>
        <p:sp>
          <p:nvSpPr>
            <p:cNvPr id="16" name="AutoShape 20">
              <a:extLst>
                <a:ext uri="{FF2B5EF4-FFF2-40B4-BE49-F238E27FC236}">
                  <a16:creationId xmlns:a16="http://schemas.microsoft.com/office/drawing/2014/main" id="{55803FCB-2369-4043-B187-B90FFD2369F6}"/>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18" name="Freeform 22">
              <a:hlinkClick r:id="rId3"/>
              <a:extLst>
                <a:ext uri="{FF2B5EF4-FFF2-40B4-BE49-F238E27FC236}">
                  <a16:creationId xmlns:a16="http://schemas.microsoft.com/office/drawing/2014/main" id="{63924E97-3B68-4A08-A4F7-31792791CEF3}"/>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19" name="Freeform 23">
              <a:hlinkClick r:id="rId3"/>
              <a:extLst>
                <a:ext uri="{FF2B5EF4-FFF2-40B4-BE49-F238E27FC236}">
                  <a16:creationId xmlns:a16="http://schemas.microsoft.com/office/drawing/2014/main" id="{8483F2C2-216F-4BE9-94B4-62AB3F58C73D}"/>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0" name="Freeform 24">
              <a:hlinkClick r:id="rId3"/>
              <a:extLst>
                <a:ext uri="{FF2B5EF4-FFF2-40B4-BE49-F238E27FC236}">
                  <a16:creationId xmlns:a16="http://schemas.microsoft.com/office/drawing/2014/main" id="{9672B9BB-C131-4CB7-9F7B-1A3D3FD2A2B4}"/>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1" name="Freeform 25">
              <a:hlinkClick r:id="rId3"/>
              <a:extLst>
                <a:ext uri="{FF2B5EF4-FFF2-40B4-BE49-F238E27FC236}">
                  <a16:creationId xmlns:a16="http://schemas.microsoft.com/office/drawing/2014/main" id="{3371A4C8-0FDE-41C1-A08F-0B30B249103D}"/>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grpSp>
        <p:nvGrpSpPr>
          <p:cNvPr id="22" name="组合 21">
            <a:extLst>
              <a:ext uri="{FF2B5EF4-FFF2-40B4-BE49-F238E27FC236}">
                <a16:creationId xmlns:a16="http://schemas.microsoft.com/office/drawing/2014/main" id="{708CA04A-5133-4352-BD00-C2A9B6056D54}"/>
              </a:ext>
            </a:extLst>
          </p:cNvPr>
          <p:cNvGrpSpPr/>
          <p:nvPr/>
        </p:nvGrpSpPr>
        <p:grpSpPr>
          <a:xfrm>
            <a:off x="971600" y="2478766"/>
            <a:ext cx="294712" cy="293699"/>
            <a:chOff x="8886825" y="5241925"/>
            <a:chExt cx="461963" cy="460375"/>
          </a:xfrm>
        </p:grpSpPr>
        <p:sp>
          <p:nvSpPr>
            <p:cNvPr id="23" name="AutoShape 20">
              <a:extLst>
                <a:ext uri="{FF2B5EF4-FFF2-40B4-BE49-F238E27FC236}">
                  <a16:creationId xmlns:a16="http://schemas.microsoft.com/office/drawing/2014/main" id="{015956AB-58E4-4E32-8154-9F36FBC2065C}"/>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4" name="Freeform 22">
              <a:hlinkClick r:id="rId3"/>
              <a:extLst>
                <a:ext uri="{FF2B5EF4-FFF2-40B4-BE49-F238E27FC236}">
                  <a16:creationId xmlns:a16="http://schemas.microsoft.com/office/drawing/2014/main" id="{D6DAC921-45BB-49D4-A11C-4F9962E56645}"/>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5" name="Freeform 23">
              <a:hlinkClick r:id="rId3"/>
              <a:extLst>
                <a:ext uri="{FF2B5EF4-FFF2-40B4-BE49-F238E27FC236}">
                  <a16:creationId xmlns:a16="http://schemas.microsoft.com/office/drawing/2014/main" id="{1618DD2E-C0E9-4935-ACE3-47FFEE92A229}"/>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6" name="Freeform 24">
              <a:hlinkClick r:id="rId3"/>
              <a:extLst>
                <a:ext uri="{FF2B5EF4-FFF2-40B4-BE49-F238E27FC236}">
                  <a16:creationId xmlns:a16="http://schemas.microsoft.com/office/drawing/2014/main" id="{895C6410-E5BB-4D7C-91BB-131A2F783545}"/>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27" name="Freeform 25">
              <a:hlinkClick r:id="rId3"/>
              <a:extLst>
                <a:ext uri="{FF2B5EF4-FFF2-40B4-BE49-F238E27FC236}">
                  <a16:creationId xmlns:a16="http://schemas.microsoft.com/office/drawing/2014/main" id="{B05085D6-2C52-4408-B99F-04DAE2D25FF3}"/>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grpSp>
        <p:nvGrpSpPr>
          <p:cNvPr id="28" name="组合 27">
            <a:extLst>
              <a:ext uri="{FF2B5EF4-FFF2-40B4-BE49-F238E27FC236}">
                <a16:creationId xmlns:a16="http://schemas.microsoft.com/office/drawing/2014/main" id="{573CB901-7AC3-4A29-BFBD-0C4BDA93CA78}"/>
              </a:ext>
            </a:extLst>
          </p:cNvPr>
          <p:cNvGrpSpPr/>
          <p:nvPr/>
        </p:nvGrpSpPr>
        <p:grpSpPr>
          <a:xfrm>
            <a:off x="975078" y="3153353"/>
            <a:ext cx="294712" cy="293699"/>
            <a:chOff x="8886825" y="5241925"/>
            <a:chExt cx="461963" cy="460375"/>
          </a:xfrm>
        </p:grpSpPr>
        <p:sp>
          <p:nvSpPr>
            <p:cNvPr id="29" name="AutoShape 20">
              <a:extLst>
                <a:ext uri="{FF2B5EF4-FFF2-40B4-BE49-F238E27FC236}">
                  <a16:creationId xmlns:a16="http://schemas.microsoft.com/office/drawing/2014/main" id="{98CB8C58-0C28-4855-BD7A-D36ABB8D4217}"/>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30" name="Freeform 22">
              <a:hlinkClick r:id="rId3"/>
              <a:extLst>
                <a:ext uri="{FF2B5EF4-FFF2-40B4-BE49-F238E27FC236}">
                  <a16:creationId xmlns:a16="http://schemas.microsoft.com/office/drawing/2014/main" id="{2211A323-CECC-4EEA-BC00-2A505DDEF1CC}"/>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31" name="Freeform 23">
              <a:hlinkClick r:id="rId3"/>
              <a:extLst>
                <a:ext uri="{FF2B5EF4-FFF2-40B4-BE49-F238E27FC236}">
                  <a16:creationId xmlns:a16="http://schemas.microsoft.com/office/drawing/2014/main" id="{44977405-04B0-41CF-AFC9-4C92674D97E0}"/>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32" name="Freeform 24">
              <a:hlinkClick r:id="rId3"/>
              <a:extLst>
                <a:ext uri="{FF2B5EF4-FFF2-40B4-BE49-F238E27FC236}">
                  <a16:creationId xmlns:a16="http://schemas.microsoft.com/office/drawing/2014/main" id="{611E774C-1179-471D-AD88-E7ADE0EABF9B}"/>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33" name="Freeform 25">
              <a:hlinkClick r:id="rId3"/>
              <a:extLst>
                <a:ext uri="{FF2B5EF4-FFF2-40B4-BE49-F238E27FC236}">
                  <a16:creationId xmlns:a16="http://schemas.microsoft.com/office/drawing/2014/main" id="{56CBE9D1-F371-4A59-A48B-B1957C37FE23}"/>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grpSp>
        <p:nvGrpSpPr>
          <p:cNvPr id="34" name="组合 33">
            <a:extLst>
              <a:ext uri="{FF2B5EF4-FFF2-40B4-BE49-F238E27FC236}">
                <a16:creationId xmlns:a16="http://schemas.microsoft.com/office/drawing/2014/main" id="{E4F47269-FBEB-4542-80EF-1AEF193C023C}"/>
              </a:ext>
            </a:extLst>
          </p:cNvPr>
          <p:cNvGrpSpPr/>
          <p:nvPr/>
        </p:nvGrpSpPr>
        <p:grpSpPr>
          <a:xfrm>
            <a:off x="971600" y="3863823"/>
            <a:ext cx="294712" cy="293699"/>
            <a:chOff x="8886825" y="5241925"/>
            <a:chExt cx="461963" cy="460375"/>
          </a:xfrm>
        </p:grpSpPr>
        <p:sp>
          <p:nvSpPr>
            <p:cNvPr id="35" name="AutoShape 20">
              <a:extLst>
                <a:ext uri="{FF2B5EF4-FFF2-40B4-BE49-F238E27FC236}">
                  <a16:creationId xmlns:a16="http://schemas.microsoft.com/office/drawing/2014/main" id="{33A4EBB9-A74C-4D19-9DB8-6B95DABD3255}"/>
                </a:ext>
              </a:extLst>
            </p:cNvPr>
            <p:cNvSpPr>
              <a:spLocks noChangeAspect="1" noChangeArrowheads="1" noTextEdit="1"/>
            </p:cNvSpPr>
            <p:nvPr/>
          </p:nvSpPr>
          <p:spPr bwMode="auto">
            <a:xfrm>
              <a:off x="8886825" y="5241925"/>
              <a:ext cx="461963" cy="4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36" name="Freeform 22">
              <a:hlinkClick r:id="rId3"/>
              <a:extLst>
                <a:ext uri="{FF2B5EF4-FFF2-40B4-BE49-F238E27FC236}">
                  <a16:creationId xmlns:a16="http://schemas.microsoft.com/office/drawing/2014/main" id="{02618BE6-1EA1-46F9-8A0A-3C076C2CE214}"/>
                </a:ext>
              </a:extLst>
            </p:cNvPr>
            <p:cNvSpPr>
              <a:spLocks/>
            </p:cNvSpPr>
            <p:nvPr/>
          </p:nvSpPr>
          <p:spPr bwMode="auto">
            <a:xfrm>
              <a:off x="8886825"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37" name="Freeform 23">
              <a:hlinkClick r:id="rId3"/>
              <a:extLst>
                <a:ext uri="{FF2B5EF4-FFF2-40B4-BE49-F238E27FC236}">
                  <a16:creationId xmlns:a16="http://schemas.microsoft.com/office/drawing/2014/main" id="{BD7676D1-D9A2-47A1-AAE8-A2FFD6967EDC}"/>
                </a:ext>
              </a:extLst>
            </p:cNvPr>
            <p:cNvSpPr>
              <a:spLocks/>
            </p:cNvSpPr>
            <p:nvPr/>
          </p:nvSpPr>
          <p:spPr bwMode="auto">
            <a:xfrm>
              <a:off x="9132888" y="5245078"/>
              <a:ext cx="215900" cy="214421"/>
            </a:xfrm>
            <a:custGeom>
              <a:avLst/>
              <a:gdLst>
                <a:gd name="T0" fmla="*/ 56 w 56"/>
                <a:gd name="T1" fmla="*/ 44 h 56"/>
                <a:gd name="T2" fmla="*/ 44 w 56"/>
                <a:gd name="T3" fmla="*/ 56 h 56"/>
                <a:gd name="T4" fmla="*/ 12 w 56"/>
                <a:gd name="T5" fmla="*/ 56 h 56"/>
                <a:gd name="T6" fmla="*/ 0 w 56"/>
                <a:gd name="T7" fmla="*/ 44 h 56"/>
                <a:gd name="T8" fmla="*/ 0 w 56"/>
                <a:gd name="T9" fmla="*/ 12 h 56"/>
                <a:gd name="T10" fmla="*/ 12 w 56"/>
                <a:gd name="T11" fmla="*/ 0 h 56"/>
                <a:gd name="T12" fmla="*/ 44 w 56"/>
                <a:gd name="T13" fmla="*/ 0 h 56"/>
                <a:gd name="T14" fmla="*/ 56 w 56"/>
                <a:gd name="T15" fmla="*/ 12 h 56"/>
                <a:gd name="T16" fmla="*/ 56 w 56"/>
                <a:gd name="T17"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4"/>
                  </a:moveTo>
                  <a:cubicBezTo>
                    <a:pt x="56" y="51"/>
                    <a:pt x="51" y="56"/>
                    <a:pt x="44" y="56"/>
                  </a:cubicBezTo>
                  <a:cubicBezTo>
                    <a:pt x="12" y="56"/>
                    <a:pt x="12" y="56"/>
                    <a:pt x="12" y="56"/>
                  </a:cubicBezTo>
                  <a:cubicBezTo>
                    <a:pt x="5" y="56"/>
                    <a:pt x="0" y="51"/>
                    <a:pt x="0" y="44"/>
                  </a:cubicBezTo>
                  <a:cubicBezTo>
                    <a:pt x="0" y="12"/>
                    <a:pt x="0" y="12"/>
                    <a:pt x="0" y="12"/>
                  </a:cubicBezTo>
                  <a:cubicBezTo>
                    <a:pt x="0" y="5"/>
                    <a:pt x="5" y="0"/>
                    <a:pt x="12" y="0"/>
                  </a:cubicBezTo>
                  <a:cubicBezTo>
                    <a:pt x="44" y="0"/>
                    <a:pt x="44" y="0"/>
                    <a:pt x="44" y="0"/>
                  </a:cubicBezTo>
                  <a:cubicBezTo>
                    <a:pt x="51" y="0"/>
                    <a:pt x="56" y="5"/>
                    <a:pt x="56" y="12"/>
                  </a:cubicBezTo>
                  <a:lnTo>
                    <a:pt x="56" y="44"/>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38" name="Freeform 24">
              <a:hlinkClick r:id="rId3"/>
              <a:extLst>
                <a:ext uri="{FF2B5EF4-FFF2-40B4-BE49-F238E27FC236}">
                  <a16:creationId xmlns:a16="http://schemas.microsoft.com/office/drawing/2014/main" id="{2E142882-D086-4F29-B6B6-08AD5B1DC680}"/>
                </a:ext>
              </a:extLst>
            </p:cNvPr>
            <p:cNvSpPr>
              <a:spLocks/>
            </p:cNvSpPr>
            <p:nvPr/>
          </p:nvSpPr>
          <p:spPr bwMode="auto">
            <a:xfrm>
              <a:off x="8886825"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4C92"/>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sp>
          <p:nvSpPr>
            <p:cNvPr id="39" name="Freeform 25">
              <a:hlinkClick r:id="rId3"/>
              <a:extLst>
                <a:ext uri="{FF2B5EF4-FFF2-40B4-BE49-F238E27FC236}">
                  <a16:creationId xmlns:a16="http://schemas.microsoft.com/office/drawing/2014/main" id="{635955B9-AD7E-46FA-B030-090B2B0D5CC5}"/>
                </a:ext>
              </a:extLst>
            </p:cNvPr>
            <p:cNvSpPr>
              <a:spLocks/>
            </p:cNvSpPr>
            <p:nvPr/>
          </p:nvSpPr>
          <p:spPr bwMode="auto">
            <a:xfrm>
              <a:off x="9132888" y="5486302"/>
              <a:ext cx="215900" cy="215998"/>
            </a:xfrm>
            <a:custGeom>
              <a:avLst/>
              <a:gdLst>
                <a:gd name="T0" fmla="*/ 56 w 56"/>
                <a:gd name="T1" fmla="*/ 45 h 57"/>
                <a:gd name="T2" fmla="*/ 44 w 56"/>
                <a:gd name="T3" fmla="*/ 57 h 57"/>
                <a:gd name="T4" fmla="*/ 12 w 56"/>
                <a:gd name="T5" fmla="*/ 57 h 57"/>
                <a:gd name="T6" fmla="*/ 0 w 56"/>
                <a:gd name="T7" fmla="*/ 45 h 57"/>
                <a:gd name="T8" fmla="*/ 0 w 56"/>
                <a:gd name="T9" fmla="*/ 12 h 57"/>
                <a:gd name="T10" fmla="*/ 12 w 56"/>
                <a:gd name="T11" fmla="*/ 0 h 57"/>
                <a:gd name="T12" fmla="*/ 44 w 56"/>
                <a:gd name="T13" fmla="*/ 0 h 57"/>
                <a:gd name="T14" fmla="*/ 56 w 56"/>
                <a:gd name="T15" fmla="*/ 12 h 57"/>
                <a:gd name="T16" fmla="*/ 56 w 56"/>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45"/>
                  </a:moveTo>
                  <a:cubicBezTo>
                    <a:pt x="56" y="51"/>
                    <a:pt x="51" y="57"/>
                    <a:pt x="44" y="57"/>
                  </a:cubicBezTo>
                  <a:cubicBezTo>
                    <a:pt x="12" y="57"/>
                    <a:pt x="12" y="57"/>
                    <a:pt x="12" y="57"/>
                  </a:cubicBezTo>
                  <a:cubicBezTo>
                    <a:pt x="5" y="57"/>
                    <a:pt x="0" y="51"/>
                    <a:pt x="0" y="45"/>
                  </a:cubicBezTo>
                  <a:cubicBezTo>
                    <a:pt x="0" y="12"/>
                    <a:pt x="0" y="12"/>
                    <a:pt x="0" y="12"/>
                  </a:cubicBezTo>
                  <a:cubicBezTo>
                    <a:pt x="0" y="6"/>
                    <a:pt x="5" y="0"/>
                    <a:pt x="12" y="0"/>
                  </a:cubicBezTo>
                  <a:cubicBezTo>
                    <a:pt x="44" y="0"/>
                    <a:pt x="44" y="0"/>
                    <a:pt x="44" y="0"/>
                  </a:cubicBezTo>
                  <a:cubicBezTo>
                    <a:pt x="51" y="0"/>
                    <a:pt x="56" y="6"/>
                    <a:pt x="56" y="12"/>
                  </a:cubicBezTo>
                  <a:lnTo>
                    <a:pt x="56" y="45"/>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pPr defTabSz="685800"/>
              <a:endParaRPr lang="zh-CN" altLang="en-US" sz="1013">
                <a:solidFill>
                  <a:prstClr val="black"/>
                </a:solidFill>
              </a:endParaRPr>
            </a:p>
          </p:txBody>
        </p:sp>
      </p:grpSp>
      <p:sp>
        <p:nvSpPr>
          <p:cNvPr id="2" name="矩形 1">
            <a:extLst>
              <a:ext uri="{FF2B5EF4-FFF2-40B4-BE49-F238E27FC236}">
                <a16:creationId xmlns:a16="http://schemas.microsoft.com/office/drawing/2014/main" id="{3510ABCB-B657-4FBA-8DC8-4E3BFFE405F8}"/>
              </a:ext>
            </a:extLst>
          </p:cNvPr>
          <p:cNvSpPr/>
          <p:nvPr/>
        </p:nvSpPr>
        <p:spPr>
          <a:xfrm>
            <a:off x="827584" y="992316"/>
            <a:ext cx="4896544" cy="369332"/>
          </a:xfrm>
          <a:prstGeom prst="rect">
            <a:avLst/>
          </a:prstGeom>
        </p:spPr>
        <p:txBody>
          <a:bodyPr wrap="square">
            <a:spAutoFit/>
          </a:bodyPr>
          <a:lstStyle/>
          <a:p>
            <a:r>
              <a:rPr lang="en-US" altLang="zh-CN" dirty="0">
                <a:latin typeface="Arial" panose="020B0604020202020204" pitchFamily="34" charset="0"/>
              </a:rPr>
              <a:t>C++</a:t>
            </a:r>
            <a:r>
              <a:rPr lang="zh-CN" altLang="en-US" dirty="0">
                <a:latin typeface="Arial" panose="020B0604020202020204" pitchFamily="34" charset="0"/>
              </a:rPr>
              <a:t>缺少</a:t>
            </a:r>
            <a:r>
              <a:rPr lang="zh-CN" altLang="en-US" dirty="0">
                <a:solidFill>
                  <a:srgbClr val="FF0000"/>
                </a:solidFill>
                <a:latin typeface="Arial" panose="020B0604020202020204" pitchFamily="34" charset="0"/>
              </a:rPr>
              <a:t>二进制级别</a:t>
            </a:r>
            <a:r>
              <a:rPr lang="zh-CN" altLang="en-US" dirty="0">
                <a:latin typeface="Arial" panose="020B0604020202020204" pitchFamily="34" charset="0"/>
              </a:rPr>
              <a:t>的标准，体现在： </a:t>
            </a:r>
            <a:endParaRPr lang="zh-CN" altLang="en-US" dirty="0"/>
          </a:p>
        </p:txBody>
      </p:sp>
      <p:sp>
        <p:nvSpPr>
          <p:cNvPr id="40" name="矩形 39">
            <a:extLst>
              <a:ext uri="{FF2B5EF4-FFF2-40B4-BE49-F238E27FC236}">
                <a16:creationId xmlns:a16="http://schemas.microsoft.com/office/drawing/2014/main" id="{BF050BEA-F47D-4C45-ACA3-6EC052D1A2E7}"/>
              </a:ext>
            </a:extLst>
          </p:cNvPr>
          <p:cNvSpPr/>
          <p:nvPr/>
        </p:nvSpPr>
        <p:spPr>
          <a:xfrm>
            <a:off x="1331640" y="3147814"/>
            <a:ext cx="4572000" cy="338554"/>
          </a:xfrm>
          <a:prstGeom prst="rect">
            <a:avLst/>
          </a:prstGeom>
        </p:spPr>
        <p:txBody>
          <a:bodyPr>
            <a:spAutoFit/>
          </a:bodyPr>
          <a:lstStyle/>
          <a:p>
            <a:r>
              <a:rPr lang="zh-CN" altLang="en-US" sz="1600" dirty="0">
                <a:latin typeface="Arial" panose="020B0604020202020204" pitchFamily="34" charset="0"/>
              </a:rPr>
              <a:t>不同的编译器有不同的虚析构函数实现机制</a:t>
            </a:r>
            <a:endParaRPr lang="en-US" altLang="zh-CN" sz="1600" dirty="0">
              <a:latin typeface="Arial" panose="020B0604020202020204" pitchFamily="34" charset="0"/>
            </a:endParaRPr>
          </a:p>
        </p:txBody>
      </p:sp>
    </p:spTree>
    <p:extLst>
      <p:ext uri="{BB962C8B-B14F-4D97-AF65-F5344CB8AC3E}">
        <p14:creationId xmlns:p14="http://schemas.microsoft.com/office/powerpoint/2010/main" val="33819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1600" y="258202"/>
            <a:ext cx="3558988" cy="369332"/>
          </a:xfrm>
          <a:prstGeom prst="rect">
            <a:avLst/>
          </a:prstGeom>
        </p:spPr>
        <p:txBody>
          <a:bodyPr wrap="square">
            <a:spAutoFit/>
          </a:bodyPr>
          <a:lstStyle/>
          <a:p>
            <a:r>
              <a:rPr lang="en-US" altLang="zh-CN" b="1" dirty="0">
                <a:solidFill>
                  <a:schemeClr val="tx1">
                    <a:lumMod val="50000"/>
                    <a:lumOff val="50000"/>
                  </a:schemeClr>
                </a:solidFill>
                <a:latin typeface="微软雅黑" pitchFamily="34" charset="-122"/>
                <a:ea typeface="微软雅黑" pitchFamily="34" charset="-122"/>
              </a:rPr>
              <a:t>  </a:t>
            </a:r>
            <a:r>
              <a:rPr lang="zh-CN" altLang="en-US" b="1" dirty="0">
                <a:solidFill>
                  <a:schemeClr val="tx1">
                    <a:lumMod val="50000"/>
                    <a:lumOff val="50000"/>
                  </a:schemeClr>
                </a:solidFill>
                <a:latin typeface="微软雅黑" pitchFamily="34" charset="-122"/>
                <a:ea typeface="微软雅黑" pitchFamily="34" charset="-122"/>
              </a:rPr>
              <a:t>挑战如何解决？</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1E543026-A806-419F-BCE7-8409350C5FAF}"/>
              </a:ext>
            </a:extLst>
          </p:cNvPr>
          <p:cNvSpPr/>
          <p:nvPr/>
        </p:nvSpPr>
        <p:spPr>
          <a:xfrm>
            <a:off x="1331640" y="771550"/>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2" name="矩形 1">
            <a:extLst>
              <a:ext uri="{FF2B5EF4-FFF2-40B4-BE49-F238E27FC236}">
                <a16:creationId xmlns:a16="http://schemas.microsoft.com/office/drawing/2014/main" id="{3510ABCB-B657-4FBA-8DC8-4E3BFFE405F8}"/>
              </a:ext>
            </a:extLst>
          </p:cNvPr>
          <p:cNvSpPr/>
          <p:nvPr/>
        </p:nvSpPr>
        <p:spPr>
          <a:xfrm>
            <a:off x="827584" y="773189"/>
            <a:ext cx="4896544" cy="369332"/>
          </a:xfrm>
          <a:prstGeom prst="rect">
            <a:avLst/>
          </a:prstGeom>
        </p:spPr>
        <p:txBody>
          <a:bodyPr wrap="square">
            <a:spAutoFit/>
          </a:bodyPr>
          <a:lstStyle/>
          <a:p>
            <a:endParaRPr lang="zh-CN" altLang="en-US" dirty="0"/>
          </a:p>
        </p:txBody>
      </p:sp>
      <p:sp>
        <p:nvSpPr>
          <p:cNvPr id="3" name="文本框 2">
            <a:extLst>
              <a:ext uri="{FF2B5EF4-FFF2-40B4-BE49-F238E27FC236}">
                <a16:creationId xmlns:a16="http://schemas.microsoft.com/office/drawing/2014/main" id="{83E11B10-D864-4FDA-8EA8-7EB73968C482}"/>
              </a:ext>
            </a:extLst>
          </p:cNvPr>
          <p:cNvSpPr txBox="1"/>
          <p:nvPr/>
        </p:nvSpPr>
        <p:spPr>
          <a:xfrm>
            <a:off x="1043608" y="863883"/>
            <a:ext cx="4108817" cy="369332"/>
          </a:xfrm>
          <a:prstGeom prst="rect">
            <a:avLst/>
          </a:prstGeom>
          <a:noFill/>
        </p:spPr>
        <p:txBody>
          <a:bodyPr wrap="none" rtlCol="0">
            <a:spAutoFit/>
          </a:bodyPr>
          <a:lstStyle/>
          <a:p>
            <a:r>
              <a:rPr lang="zh-CN" altLang="en-US" dirty="0">
                <a:latin typeface="Arial" panose="020B0604020202020204" pitchFamily="34" charset="0"/>
              </a:rPr>
              <a:t>避免对象的内存布局变化</a:t>
            </a:r>
            <a:r>
              <a:rPr lang="en-US" altLang="zh-CN" dirty="0">
                <a:latin typeface="Arial" panose="020B0604020202020204" pitchFamily="34" charset="0"/>
              </a:rPr>
              <a:t>——</a:t>
            </a:r>
            <a:r>
              <a:rPr lang="zh-CN" altLang="en-US" dirty="0">
                <a:latin typeface="Arial" panose="020B0604020202020204" pitchFamily="34" charset="0"/>
              </a:rPr>
              <a:t>句柄类：</a:t>
            </a:r>
            <a:endParaRPr lang="zh-CN" altLang="en-US" dirty="0"/>
          </a:p>
        </p:txBody>
      </p:sp>
      <p:pic>
        <p:nvPicPr>
          <p:cNvPr id="1026" name="Picture 2" descr="计算机生成了可选文字:&#10;class—declspec（dllexport）&#10;classFastString;&#10;FastString*m_pThis,&#10;Public.&#10;FastStringItf(constChar&#10;、FastStringItf(void)·&#10;intLength(void)Const;&#10;FastStringItf（&#10;intFind(constchar*psz)Const;&#10;／/导入实现类的名称&#10;／/{大小保持固定）&#10;／/返回字符数&#10;／／返回偏移量">
            <a:extLst>
              <a:ext uri="{FF2B5EF4-FFF2-40B4-BE49-F238E27FC236}">
                <a16:creationId xmlns:a16="http://schemas.microsoft.com/office/drawing/2014/main" id="{292043AC-F929-47AE-9531-53F1128FD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425" y="2064591"/>
            <a:ext cx="6410325" cy="2076450"/>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40">
            <a:extLst>
              <a:ext uri="{FF2B5EF4-FFF2-40B4-BE49-F238E27FC236}">
                <a16:creationId xmlns:a16="http://schemas.microsoft.com/office/drawing/2014/main" id="{CDE604C0-AB38-40DA-9F6F-34D5EB15C5C8}"/>
              </a:ext>
            </a:extLst>
          </p:cNvPr>
          <p:cNvSpPr txBox="1"/>
          <p:nvPr/>
        </p:nvSpPr>
        <p:spPr>
          <a:xfrm>
            <a:off x="1043608" y="1250159"/>
            <a:ext cx="4801314" cy="461665"/>
          </a:xfrm>
          <a:prstGeom prst="rect">
            <a:avLst/>
          </a:prstGeom>
          <a:noFill/>
        </p:spPr>
        <p:txBody>
          <a:bodyPr wrap="none" rtlCol="0">
            <a:spAutoFit/>
          </a:bodyPr>
          <a:lstStyle/>
          <a:p>
            <a:r>
              <a:rPr lang="zh-CN" altLang="en-US" sz="1200" dirty="0"/>
              <a:t>维持一个具体功能实现类型的指针，只修改具体实现类型变化，保持</a:t>
            </a:r>
            <a:endParaRPr lang="en-US" altLang="zh-CN" sz="1200" dirty="0"/>
          </a:p>
          <a:p>
            <a:r>
              <a:rPr lang="zh-CN" altLang="en-US" sz="1200" dirty="0"/>
              <a:t>对外体现的内存布局情况稳定；</a:t>
            </a:r>
            <a:endParaRPr lang="en-US" altLang="zh-CN" sz="1200" dirty="0"/>
          </a:p>
        </p:txBody>
      </p:sp>
    </p:spTree>
    <p:extLst>
      <p:ext uri="{BB962C8B-B14F-4D97-AF65-F5344CB8AC3E}">
        <p14:creationId xmlns:p14="http://schemas.microsoft.com/office/powerpoint/2010/main" val="2571160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1600" y="258202"/>
            <a:ext cx="3558988" cy="369332"/>
          </a:xfrm>
          <a:prstGeom prst="rect">
            <a:avLst/>
          </a:prstGeom>
        </p:spPr>
        <p:txBody>
          <a:bodyPr wrap="square">
            <a:spAutoFit/>
          </a:bodyPr>
          <a:lstStyle/>
          <a:p>
            <a:r>
              <a:rPr lang="en-US" altLang="zh-CN" b="1" dirty="0">
                <a:solidFill>
                  <a:schemeClr val="tx1">
                    <a:lumMod val="50000"/>
                    <a:lumOff val="50000"/>
                  </a:schemeClr>
                </a:solidFill>
                <a:latin typeface="微软雅黑" pitchFamily="34" charset="-122"/>
                <a:ea typeface="微软雅黑" pitchFamily="34" charset="-122"/>
              </a:rPr>
              <a:t>  </a:t>
            </a:r>
            <a:r>
              <a:rPr lang="zh-CN" altLang="en-US" b="1" dirty="0">
                <a:solidFill>
                  <a:schemeClr val="tx1">
                    <a:lumMod val="50000"/>
                    <a:lumOff val="50000"/>
                  </a:schemeClr>
                </a:solidFill>
                <a:latin typeface="微软雅黑" pitchFamily="34" charset="-122"/>
                <a:ea typeface="微软雅黑" pitchFamily="34" charset="-122"/>
              </a:rPr>
              <a:t>挑战如何解决？</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1E543026-A806-419F-BCE7-8409350C5FAF}"/>
              </a:ext>
            </a:extLst>
          </p:cNvPr>
          <p:cNvSpPr/>
          <p:nvPr/>
        </p:nvSpPr>
        <p:spPr>
          <a:xfrm>
            <a:off x="1331640" y="990677"/>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2" name="矩形 1">
            <a:extLst>
              <a:ext uri="{FF2B5EF4-FFF2-40B4-BE49-F238E27FC236}">
                <a16:creationId xmlns:a16="http://schemas.microsoft.com/office/drawing/2014/main" id="{3510ABCB-B657-4FBA-8DC8-4E3BFFE405F8}"/>
              </a:ext>
            </a:extLst>
          </p:cNvPr>
          <p:cNvSpPr/>
          <p:nvPr/>
        </p:nvSpPr>
        <p:spPr>
          <a:xfrm>
            <a:off x="827584" y="992316"/>
            <a:ext cx="4896544" cy="369332"/>
          </a:xfrm>
          <a:prstGeom prst="rect">
            <a:avLst/>
          </a:prstGeom>
        </p:spPr>
        <p:txBody>
          <a:bodyPr wrap="square">
            <a:spAutoFit/>
          </a:bodyPr>
          <a:lstStyle/>
          <a:p>
            <a:endParaRPr lang="zh-CN" altLang="en-US" dirty="0"/>
          </a:p>
        </p:txBody>
      </p:sp>
      <p:sp>
        <p:nvSpPr>
          <p:cNvPr id="3" name="文本框 2">
            <a:extLst>
              <a:ext uri="{FF2B5EF4-FFF2-40B4-BE49-F238E27FC236}">
                <a16:creationId xmlns:a16="http://schemas.microsoft.com/office/drawing/2014/main" id="{83E11B10-D864-4FDA-8EA8-7EB73968C482}"/>
              </a:ext>
            </a:extLst>
          </p:cNvPr>
          <p:cNvSpPr txBox="1"/>
          <p:nvPr/>
        </p:nvSpPr>
        <p:spPr>
          <a:xfrm>
            <a:off x="1043608" y="843558"/>
            <a:ext cx="5647700" cy="369332"/>
          </a:xfrm>
          <a:prstGeom prst="rect">
            <a:avLst/>
          </a:prstGeom>
          <a:noFill/>
        </p:spPr>
        <p:txBody>
          <a:bodyPr wrap="none" rtlCol="0">
            <a:spAutoFit/>
          </a:bodyPr>
          <a:lstStyle/>
          <a:p>
            <a:r>
              <a:rPr lang="zh-CN" altLang="en-US" dirty="0">
                <a:latin typeface="Arial" panose="020B0604020202020204" pitchFamily="34" charset="0"/>
              </a:rPr>
              <a:t>避免不同的符号改名规则影响</a:t>
            </a:r>
            <a:r>
              <a:rPr lang="en-US" altLang="zh-CN" dirty="0">
                <a:latin typeface="Arial" panose="020B0604020202020204" pitchFamily="34" charset="0"/>
              </a:rPr>
              <a:t>——</a:t>
            </a:r>
            <a:r>
              <a:rPr lang="zh-CN" altLang="en-US" dirty="0">
                <a:latin typeface="Arial" panose="020B0604020202020204" pitchFamily="34" charset="0"/>
              </a:rPr>
              <a:t>抽象基类</a:t>
            </a:r>
            <a:r>
              <a:rPr lang="en-US" altLang="zh-CN" dirty="0">
                <a:latin typeface="Arial" panose="020B0604020202020204" pitchFamily="34" charset="0"/>
              </a:rPr>
              <a:t>(</a:t>
            </a:r>
            <a:r>
              <a:rPr lang="zh-CN" altLang="en-US" dirty="0">
                <a:latin typeface="Arial" panose="020B0604020202020204" pitchFamily="34" charset="0"/>
              </a:rPr>
              <a:t>接口类</a:t>
            </a:r>
            <a:r>
              <a:rPr lang="en-US" altLang="zh-CN" dirty="0">
                <a:latin typeface="Arial" panose="020B0604020202020204" pitchFamily="34" charset="0"/>
              </a:rPr>
              <a:t>)</a:t>
            </a:r>
            <a:r>
              <a:rPr lang="zh-CN" altLang="en-US" dirty="0">
                <a:latin typeface="Arial" panose="020B0604020202020204" pitchFamily="34" charset="0"/>
              </a:rPr>
              <a:t>：</a:t>
            </a:r>
            <a:endParaRPr lang="zh-CN" altLang="en-US" dirty="0"/>
          </a:p>
        </p:txBody>
      </p:sp>
      <p:sp>
        <p:nvSpPr>
          <p:cNvPr id="41" name="文本框 40">
            <a:extLst>
              <a:ext uri="{FF2B5EF4-FFF2-40B4-BE49-F238E27FC236}">
                <a16:creationId xmlns:a16="http://schemas.microsoft.com/office/drawing/2014/main" id="{CDE604C0-AB38-40DA-9F6F-34D5EB15C5C8}"/>
              </a:ext>
            </a:extLst>
          </p:cNvPr>
          <p:cNvSpPr txBox="1"/>
          <p:nvPr/>
        </p:nvSpPr>
        <p:spPr>
          <a:xfrm>
            <a:off x="1043608" y="1229834"/>
            <a:ext cx="7342075" cy="3508653"/>
          </a:xfrm>
          <a:prstGeom prst="rect">
            <a:avLst/>
          </a:prstGeom>
          <a:noFill/>
        </p:spPr>
        <p:txBody>
          <a:bodyPr wrap="none" rtlCol="0">
            <a:spAutoFit/>
          </a:bodyPr>
          <a:lstStyle/>
          <a:p>
            <a:r>
              <a:rPr lang="zh-CN" altLang="en-US" sz="1200" dirty="0"/>
              <a:t>基于以下事实及现状：</a:t>
            </a:r>
            <a:endParaRPr lang="en-US" altLang="zh-CN" sz="1200" dirty="0"/>
          </a:p>
          <a:p>
            <a:r>
              <a:rPr lang="en-US" altLang="zh-CN" sz="1200" dirty="0"/>
              <a:t>1</a:t>
            </a:r>
            <a:r>
              <a:rPr lang="zh-CN" altLang="en-US" sz="1200" dirty="0"/>
              <a:t>）不同编译器对虚函数调用规则都是相同的，即通过对象地址寻址其虚表地址，再利用虚函数表进行虚函</a:t>
            </a:r>
            <a:endParaRPr lang="en-US" altLang="zh-CN" sz="1200" dirty="0"/>
          </a:p>
          <a:p>
            <a:r>
              <a:rPr lang="zh-CN" altLang="en-US" sz="1200" dirty="0"/>
              <a:t>数寻址，并间接调用；</a:t>
            </a:r>
            <a:endParaRPr lang="en-US" altLang="zh-CN" sz="1200" dirty="0"/>
          </a:p>
          <a:p>
            <a:r>
              <a:rPr lang="en-US" altLang="zh-CN" sz="1200" dirty="0"/>
              <a:t>2</a:t>
            </a:r>
            <a:r>
              <a:rPr lang="zh-CN" altLang="en-US" sz="1200" dirty="0"/>
              <a:t>）定义纯虚函数，对编译器来说只是定义了“调用这些方法的可能性”，而没有定义实际的方法实现；</a:t>
            </a:r>
            <a:endParaRPr lang="en-US" altLang="zh-CN" sz="1200" dirty="0"/>
          </a:p>
          <a:p>
            <a:r>
              <a:rPr lang="en-US" altLang="zh-CN" sz="1200" dirty="0"/>
              <a:t>3</a:t>
            </a:r>
            <a:r>
              <a:rPr lang="zh-CN" altLang="en-US" sz="1200" dirty="0"/>
              <a:t>）对于纯虚函数的编译链接过程，不是基于改名之后的符号命名，因纯虚函数不会导出符号；</a:t>
            </a:r>
            <a:endParaRPr lang="en-US" altLang="zh-CN" sz="1200" dirty="0"/>
          </a:p>
          <a:p>
            <a:endParaRPr lang="en-US" altLang="zh-CN" sz="1200" dirty="0"/>
          </a:p>
          <a:p>
            <a:endParaRPr lang="en-US" altLang="zh-CN" sz="1200" dirty="0"/>
          </a:p>
          <a:p>
            <a:r>
              <a:rPr lang="zh-CN" altLang="en-US" sz="1200" dirty="0"/>
              <a:t>虚函数表及虚函数的内存布局</a:t>
            </a:r>
            <a:endParaRPr lang="en-US" altLang="zh-CN" sz="1200" dirty="0"/>
          </a:p>
          <a:p>
            <a:r>
              <a:rPr lang="zh-CN" altLang="en-US" sz="1200" dirty="0"/>
              <a:t>（</a:t>
            </a:r>
            <a:r>
              <a:rPr lang="zh-CN" altLang="zh-CN" dirty="0"/>
              <a:t> </a:t>
            </a:r>
            <a:r>
              <a:rPr lang="zh-CN" altLang="zh-CN" sz="1100" dirty="0"/>
              <a:t>C++的编译器应该是保证虚函数表的指针存在于对象实例中最前面的位置</a:t>
            </a:r>
            <a:r>
              <a:rPr lang="zh-CN" altLang="en-US" sz="1100" dirty="0"/>
              <a:t>，</a:t>
            </a:r>
            <a:r>
              <a:rPr lang="zh-CN" altLang="zh-CN" sz="1100" dirty="0"/>
              <a:t>这是为了保证取到虚函数表的</a:t>
            </a:r>
            <a:endParaRPr lang="en-US" altLang="zh-CN" sz="1100" dirty="0"/>
          </a:p>
          <a:p>
            <a:r>
              <a:rPr lang="zh-CN" altLang="zh-CN" sz="1100" dirty="0"/>
              <a:t>有最高的性能——如果有多层继承或是多重继承的情况下</a:t>
            </a:r>
            <a:r>
              <a:rPr lang="zh-CN" altLang="en-US" sz="1100" dirty="0"/>
              <a:t>）</a:t>
            </a:r>
            <a:r>
              <a:rPr lang="zh-CN" altLang="en-US" sz="1200" dirty="0"/>
              <a:t>：</a:t>
            </a:r>
            <a:endParaRPr lang="en-US" altLang="zh-CN" sz="1200" dirty="0"/>
          </a:p>
          <a:p>
            <a:r>
              <a:rPr lang="en-US" altLang="zh-CN" sz="1200" dirty="0">
                <a:hlinkClick r:id="rId3"/>
              </a:rPr>
              <a:t>https://www.cnblogs.com/malecrab/p/5572730.html</a:t>
            </a:r>
            <a:endParaRPr lang="en-US" altLang="zh-CN" sz="1200" dirty="0"/>
          </a:p>
          <a:p>
            <a:endParaRPr lang="en-US" altLang="zh-CN" sz="1200" dirty="0"/>
          </a:p>
          <a:p>
            <a:endParaRPr lang="en-US" altLang="zh-CN" sz="1200" dirty="0"/>
          </a:p>
          <a:p>
            <a:endParaRPr lang="en-US" altLang="zh-CN" sz="1200" dirty="0"/>
          </a:p>
          <a:p>
            <a:r>
              <a:rPr lang="zh-CN" altLang="en-US" sz="1200" dirty="0"/>
              <a:t>虚函数与普通函数调用区别：</a:t>
            </a:r>
            <a:endParaRPr lang="en-US" altLang="zh-CN" sz="1200" dirty="0"/>
          </a:p>
          <a:p>
            <a:endParaRPr lang="en-US" altLang="zh-CN" sz="1200" dirty="0"/>
          </a:p>
          <a:p>
            <a:r>
              <a:rPr lang="en-US" altLang="zh-CN" sz="1200" dirty="0">
                <a:hlinkClick r:id="rId4"/>
              </a:rPr>
              <a:t>https://blog.csdn.net/typ2004/article/details/20492335</a:t>
            </a:r>
            <a:endParaRPr lang="en-US" altLang="zh-CN" sz="1200" dirty="0"/>
          </a:p>
          <a:p>
            <a:endParaRPr lang="en-US" altLang="zh-CN" sz="1200" dirty="0"/>
          </a:p>
        </p:txBody>
      </p:sp>
    </p:spTree>
    <p:extLst>
      <p:ext uri="{BB962C8B-B14F-4D97-AF65-F5344CB8AC3E}">
        <p14:creationId xmlns:p14="http://schemas.microsoft.com/office/powerpoint/2010/main" val="1173512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1600" y="258202"/>
            <a:ext cx="3558988" cy="369332"/>
          </a:xfrm>
          <a:prstGeom prst="rect">
            <a:avLst/>
          </a:prstGeom>
        </p:spPr>
        <p:txBody>
          <a:bodyPr wrap="square">
            <a:spAutoFit/>
          </a:bodyPr>
          <a:lstStyle/>
          <a:p>
            <a:r>
              <a:rPr lang="en-US" altLang="zh-CN" b="1" dirty="0">
                <a:solidFill>
                  <a:schemeClr val="tx1">
                    <a:lumMod val="50000"/>
                    <a:lumOff val="50000"/>
                  </a:schemeClr>
                </a:solidFill>
                <a:latin typeface="微软雅黑" pitchFamily="34" charset="-122"/>
                <a:ea typeface="微软雅黑" pitchFamily="34" charset="-122"/>
              </a:rPr>
              <a:t>  </a:t>
            </a:r>
            <a:r>
              <a:rPr lang="zh-CN" altLang="en-US" b="1" dirty="0">
                <a:solidFill>
                  <a:schemeClr val="tx1">
                    <a:lumMod val="50000"/>
                    <a:lumOff val="50000"/>
                  </a:schemeClr>
                </a:solidFill>
                <a:latin typeface="微软雅黑" pitchFamily="34" charset="-122"/>
                <a:ea typeface="微软雅黑" pitchFamily="34" charset="-122"/>
              </a:rPr>
              <a:t>挑战如何解决？</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DC28B21B-9FAA-44C0-91D6-95A6E7C34055}"/>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8" name="矩形 7">
            <a:extLst>
              <a:ext uri="{FF2B5EF4-FFF2-40B4-BE49-F238E27FC236}">
                <a16:creationId xmlns:a16="http://schemas.microsoft.com/office/drawing/2014/main" id="{BCC98C2B-DB73-43B7-B9C5-8F5167D888D1}"/>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9" name="文本框 8">
            <a:extLst>
              <a:ext uri="{FF2B5EF4-FFF2-40B4-BE49-F238E27FC236}">
                <a16:creationId xmlns:a16="http://schemas.microsoft.com/office/drawing/2014/main" id="{3E6E9A25-7CD8-4946-97EC-B17218E2F7BF}"/>
              </a:ext>
            </a:extLst>
          </p:cNvPr>
          <p:cNvSpPr txBox="1"/>
          <p:nvPr/>
        </p:nvSpPr>
        <p:spPr>
          <a:xfrm>
            <a:off x="1043608" y="791875"/>
            <a:ext cx="7526419" cy="369332"/>
          </a:xfrm>
          <a:prstGeom prst="rect">
            <a:avLst/>
          </a:prstGeom>
          <a:noFill/>
        </p:spPr>
        <p:txBody>
          <a:bodyPr wrap="none" rtlCol="0">
            <a:spAutoFit/>
          </a:bodyPr>
          <a:lstStyle/>
          <a:p>
            <a:r>
              <a:rPr lang="zh-CN" altLang="en-US" dirty="0"/>
              <a:t>解耦对接口类型的具体实现类型的依赖</a:t>
            </a:r>
            <a:r>
              <a:rPr lang="en-US" altLang="zh-CN" dirty="0">
                <a:latin typeface="Arial" panose="020B0604020202020204" pitchFamily="34" charset="0"/>
              </a:rPr>
              <a:t>——</a:t>
            </a:r>
            <a:r>
              <a:rPr lang="zh-CN" altLang="en-US" dirty="0"/>
              <a:t>返回接口类型指针的构造接口</a:t>
            </a:r>
          </a:p>
        </p:txBody>
      </p:sp>
      <p:sp>
        <p:nvSpPr>
          <p:cNvPr id="10" name="文本框 9">
            <a:extLst>
              <a:ext uri="{FF2B5EF4-FFF2-40B4-BE49-F238E27FC236}">
                <a16:creationId xmlns:a16="http://schemas.microsoft.com/office/drawing/2014/main" id="{AB7428A6-FAFE-423E-A9BC-CDAA32B4073C}"/>
              </a:ext>
            </a:extLst>
          </p:cNvPr>
          <p:cNvSpPr txBox="1"/>
          <p:nvPr/>
        </p:nvSpPr>
        <p:spPr>
          <a:xfrm>
            <a:off x="1043608" y="1178151"/>
            <a:ext cx="7037504" cy="830997"/>
          </a:xfrm>
          <a:prstGeom prst="rect">
            <a:avLst/>
          </a:prstGeom>
          <a:noFill/>
        </p:spPr>
        <p:txBody>
          <a:bodyPr wrap="none" rtlCol="0">
            <a:spAutoFit/>
          </a:bodyPr>
          <a:lstStyle/>
          <a:p>
            <a:r>
              <a:rPr lang="zh-CN" altLang="en-US" sz="1200" dirty="0"/>
              <a:t>当以接口类完成对外暴露出可跨编译环境使用的用于隔离动态库内部实现的接口之后，动态库内部</a:t>
            </a:r>
            <a:endParaRPr lang="en-US" altLang="zh-CN" sz="1200" dirty="0"/>
          </a:p>
          <a:p>
            <a:r>
              <a:rPr lang="zh-CN" altLang="en-US" sz="1200" dirty="0"/>
              <a:t>需要继承此接口实现具体的功能类，并且需要将此对外隐藏，利用了</a:t>
            </a:r>
            <a:r>
              <a:rPr lang="en-US" altLang="zh-CN" sz="1200" dirty="0"/>
              <a:t>C</a:t>
            </a:r>
            <a:r>
              <a:rPr lang="zh-CN" altLang="en-US" sz="1200" dirty="0"/>
              <a:t>语言标准对符号的一致性特性；</a:t>
            </a:r>
            <a:endParaRPr lang="en-US" altLang="zh-CN" sz="1200" dirty="0"/>
          </a:p>
          <a:p>
            <a:endParaRPr lang="en-US" altLang="zh-CN" sz="1200" dirty="0"/>
          </a:p>
          <a:p>
            <a:endParaRPr lang="en-US" altLang="zh-CN" sz="1200" dirty="0"/>
          </a:p>
        </p:txBody>
      </p:sp>
      <p:pic>
        <p:nvPicPr>
          <p:cNvPr id="11" name="图片 10">
            <a:extLst>
              <a:ext uri="{FF2B5EF4-FFF2-40B4-BE49-F238E27FC236}">
                <a16:creationId xmlns:a16="http://schemas.microsoft.com/office/drawing/2014/main" id="{44FC945C-4FA4-4085-BE2B-83A66D88947D}"/>
              </a:ext>
            </a:extLst>
          </p:cNvPr>
          <p:cNvPicPr>
            <a:picLocks noChangeAspect="1"/>
          </p:cNvPicPr>
          <p:nvPr/>
        </p:nvPicPr>
        <p:blipFill>
          <a:blip r:embed="rId3"/>
          <a:stretch>
            <a:fillRect/>
          </a:stretch>
        </p:blipFill>
        <p:spPr>
          <a:xfrm>
            <a:off x="1259632" y="1704550"/>
            <a:ext cx="6408712" cy="2518921"/>
          </a:xfrm>
          <a:prstGeom prst="rect">
            <a:avLst/>
          </a:prstGeom>
        </p:spPr>
      </p:pic>
    </p:spTree>
    <p:extLst>
      <p:ext uri="{BB962C8B-B14F-4D97-AF65-F5344CB8AC3E}">
        <p14:creationId xmlns:p14="http://schemas.microsoft.com/office/powerpoint/2010/main" val="293711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1600" y="258202"/>
            <a:ext cx="3558988" cy="369332"/>
          </a:xfrm>
          <a:prstGeom prst="rect">
            <a:avLst/>
          </a:prstGeom>
        </p:spPr>
        <p:txBody>
          <a:bodyPr wrap="square">
            <a:spAutoFit/>
          </a:bodyPr>
          <a:lstStyle/>
          <a:p>
            <a:r>
              <a:rPr lang="en-US" altLang="zh-CN" b="1" dirty="0">
                <a:solidFill>
                  <a:schemeClr val="tx1">
                    <a:lumMod val="50000"/>
                    <a:lumOff val="50000"/>
                  </a:schemeClr>
                </a:solidFill>
                <a:latin typeface="微软雅黑" pitchFamily="34" charset="-122"/>
                <a:ea typeface="微软雅黑" pitchFamily="34" charset="-122"/>
              </a:rPr>
              <a:t>  </a:t>
            </a:r>
            <a:r>
              <a:rPr lang="zh-CN" altLang="en-US" b="1" dirty="0">
                <a:solidFill>
                  <a:schemeClr val="tx1">
                    <a:lumMod val="50000"/>
                    <a:lumOff val="50000"/>
                  </a:schemeClr>
                </a:solidFill>
                <a:latin typeface="微软雅黑" pitchFamily="34" charset="-122"/>
                <a:ea typeface="微软雅黑" pitchFamily="34" charset="-122"/>
              </a:rPr>
              <a:t>挑战如何解决？</a:t>
            </a:r>
            <a:endParaRPr lang="en-US" altLang="zh-CN" b="1" dirty="0">
              <a:solidFill>
                <a:schemeClr val="tx1">
                  <a:lumMod val="50000"/>
                  <a:lumOff val="50000"/>
                </a:schemeClr>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A9CE27E5-D713-43A9-AC42-BEC32F5C8D36}"/>
              </a:ext>
            </a:extLst>
          </p:cNvPr>
          <p:cNvSpPr/>
          <p:nvPr/>
        </p:nvSpPr>
        <p:spPr>
          <a:xfrm>
            <a:off x="1331640" y="699542"/>
            <a:ext cx="4572000" cy="461665"/>
          </a:xfrm>
          <a:prstGeom prst="rect">
            <a:avLst/>
          </a:prstGeom>
        </p:spPr>
        <p:txBody>
          <a:bodyPr>
            <a:spAutoFit/>
          </a:bodyPr>
          <a:lstStyle/>
          <a:p>
            <a:br>
              <a:rPr lang="zh-CN" altLang="en-US" sz="1200" dirty="0">
                <a:latin typeface="Arial" panose="020B0604020202020204" pitchFamily="34" charset="0"/>
              </a:rPr>
            </a:br>
            <a:endParaRPr lang="en-US" altLang="zh-CN" sz="1200" dirty="0">
              <a:latin typeface="Arial" panose="020B0604020202020204" pitchFamily="34" charset="0"/>
            </a:endParaRPr>
          </a:p>
        </p:txBody>
      </p:sp>
      <p:sp>
        <p:nvSpPr>
          <p:cNvPr id="8" name="矩形 7">
            <a:extLst>
              <a:ext uri="{FF2B5EF4-FFF2-40B4-BE49-F238E27FC236}">
                <a16:creationId xmlns:a16="http://schemas.microsoft.com/office/drawing/2014/main" id="{07902D39-E924-449E-AE31-7D2C2EBAFB02}"/>
              </a:ext>
            </a:extLst>
          </p:cNvPr>
          <p:cNvSpPr/>
          <p:nvPr/>
        </p:nvSpPr>
        <p:spPr>
          <a:xfrm>
            <a:off x="827584" y="701181"/>
            <a:ext cx="4896544" cy="369332"/>
          </a:xfrm>
          <a:prstGeom prst="rect">
            <a:avLst/>
          </a:prstGeom>
        </p:spPr>
        <p:txBody>
          <a:bodyPr wrap="square">
            <a:spAutoFit/>
          </a:bodyPr>
          <a:lstStyle/>
          <a:p>
            <a:endParaRPr lang="zh-CN" altLang="en-US" dirty="0"/>
          </a:p>
        </p:txBody>
      </p:sp>
      <p:sp>
        <p:nvSpPr>
          <p:cNvPr id="9" name="文本框 8">
            <a:extLst>
              <a:ext uri="{FF2B5EF4-FFF2-40B4-BE49-F238E27FC236}">
                <a16:creationId xmlns:a16="http://schemas.microsoft.com/office/drawing/2014/main" id="{629A6513-5E8A-4799-B6C8-3B9252A0F86F}"/>
              </a:ext>
            </a:extLst>
          </p:cNvPr>
          <p:cNvSpPr txBox="1"/>
          <p:nvPr/>
        </p:nvSpPr>
        <p:spPr>
          <a:xfrm>
            <a:off x="1043608" y="791875"/>
            <a:ext cx="6833922" cy="369332"/>
          </a:xfrm>
          <a:prstGeom prst="rect">
            <a:avLst/>
          </a:prstGeom>
          <a:noFill/>
        </p:spPr>
        <p:txBody>
          <a:bodyPr wrap="none" rtlCol="0">
            <a:spAutoFit/>
          </a:bodyPr>
          <a:lstStyle/>
          <a:p>
            <a:r>
              <a:rPr lang="zh-CN" altLang="en-US" dirty="0"/>
              <a:t>不同编译器对虚析构函数的放置位置区别</a:t>
            </a:r>
            <a:r>
              <a:rPr lang="en-US" altLang="zh-CN" dirty="0">
                <a:latin typeface="Arial" panose="020B0604020202020204" pitchFamily="34" charset="0"/>
              </a:rPr>
              <a:t>——</a:t>
            </a:r>
            <a:r>
              <a:rPr lang="zh-CN" altLang="en-US" dirty="0"/>
              <a:t>接口类提供析构方法</a:t>
            </a:r>
          </a:p>
        </p:txBody>
      </p:sp>
      <p:sp>
        <p:nvSpPr>
          <p:cNvPr id="10" name="文本框 9">
            <a:extLst>
              <a:ext uri="{FF2B5EF4-FFF2-40B4-BE49-F238E27FC236}">
                <a16:creationId xmlns:a16="http://schemas.microsoft.com/office/drawing/2014/main" id="{79C3B073-04E8-4F71-BBEB-3D67C6357A4E}"/>
              </a:ext>
            </a:extLst>
          </p:cNvPr>
          <p:cNvSpPr txBox="1"/>
          <p:nvPr/>
        </p:nvSpPr>
        <p:spPr>
          <a:xfrm>
            <a:off x="1043608" y="1178151"/>
            <a:ext cx="6955750" cy="1015663"/>
          </a:xfrm>
          <a:prstGeom prst="rect">
            <a:avLst/>
          </a:prstGeom>
          <a:noFill/>
        </p:spPr>
        <p:txBody>
          <a:bodyPr wrap="none" rtlCol="0">
            <a:spAutoFit/>
          </a:bodyPr>
          <a:lstStyle/>
          <a:p>
            <a:pPr fontAlgn="ctr"/>
            <a:r>
              <a:rPr lang="zh-CN" altLang="zh-CN" sz="1200" dirty="0"/>
              <a:t>对于实现对象的析构，不能在抽象基类中定义虚的析构函数，因为不同编译器对虚析构函数在虚表中</a:t>
            </a:r>
            <a:endParaRPr lang="en-US" altLang="zh-CN" sz="1200" dirty="0"/>
          </a:p>
          <a:p>
            <a:pPr fontAlgn="ctr"/>
            <a:r>
              <a:rPr lang="zh-CN" altLang="zh-CN" sz="1200" dirty="0"/>
              <a:t>的位置也是不一致的，因此在抽象基类中提供虚的专门析构实现对象的接口，而实现类去实现这个接</a:t>
            </a:r>
            <a:endParaRPr lang="en-US" altLang="zh-CN" sz="1200" dirty="0"/>
          </a:p>
          <a:p>
            <a:pPr fontAlgn="ctr"/>
            <a:r>
              <a:rPr lang="zh-CN" altLang="zh-CN" sz="1200" dirty="0"/>
              <a:t>口析构自己；</a:t>
            </a:r>
          </a:p>
          <a:p>
            <a:endParaRPr lang="en-US" altLang="zh-CN" sz="1200" dirty="0"/>
          </a:p>
          <a:p>
            <a:endParaRPr lang="en-US" altLang="zh-CN" sz="1200" dirty="0"/>
          </a:p>
        </p:txBody>
      </p:sp>
      <p:pic>
        <p:nvPicPr>
          <p:cNvPr id="5" name="图片 4">
            <a:extLst>
              <a:ext uri="{FF2B5EF4-FFF2-40B4-BE49-F238E27FC236}">
                <a16:creationId xmlns:a16="http://schemas.microsoft.com/office/drawing/2014/main" id="{D526A841-97B5-4DE6-A613-49806A7AA338}"/>
              </a:ext>
            </a:extLst>
          </p:cNvPr>
          <p:cNvPicPr>
            <a:picLocks noChangeAspect="1"/>
          </p:cNvPicPr>
          <p:nvPr/>
        </p:nvPicPr>
        <p:blipFill>
          <a:blip r:embed="rId3"/>
          <a:stretch>
            <a:fillRect/>
          </a:stretch>
        </p:blipFill>
        <p:spPr>
          <a:xfrm>
            <a:off x="1514857" y="1779662"/>
            <a:ext cx="6114286" cy="1800000"/>
          </a:xfrm>
          <a:prstGeom prst="rect">
            <a:avLst/>
          </a:prstGeom>
        </p:spPr>
      </p:pic>
      <p:pic>
        <p:nvPicPr>
          <p:cNvPr id="6" name="图片 5">
            <a:extLst>
              <a:ext uri="{FF2B5EF4-FFF2-40B4-BE49-F238E27FC236}">
                <a16:creationId xmlns:a16="http://schemas.microsoft.com/office/drawing/2014/main" id="{B78E9FA0-25E8-4FA9-AF0F-F239BAB0F812}"/>
              </a:ext>
            </a:extLst>
          </p:cNvPr>
          <p:cNvPicPr>
            <a:picLocks noChangeAspect="1"/>
          </p:cNvPicPr>
          <p:nvPr/>
        </p:nvPicPr>
        <p:blipFill>
          <a:blip r:embed="rId4"/>
          <a:stretch>
            <a:fillRect/>
          </a:stretch>
        </p:blipFill>
        <p:spPr>
          <a:xfrm>
            <a:off x="1835696" y="3723013"/>
            <a:ext cx="5523809" cy="752381"/>
          </a:xfrm>
          <a:prstGeom prst="rect">
            <a:avLst/>
          </a:prstGeom>
        </p:spPr>
      </p:pic>
    </p:spTree>
    <p:extLst>
      <p:ext uri="{BB962C8B-B14F-4D97-AF65-F5344CB8AC3E}">
        <p14:creationId xmlns:p14="http://schemas.microsoft.com/office/powerpoint/2010/main" val="307188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1"/>
  <p:tag name="ISPRING_SCORM_RATE_QUIZZES" val="0"/>
  <p:tag name="ISPRING_SCORM_PASSING_SCORE" val="100.0000000000"/>
  <p:tag name="ISPRING_RESOURCE_PATHS_HASH_2" val="c94668c531b32bb225df036759afa0223338e7"/>
</p:tagLst>
</file>

<file path=ppt/tags/tag10.xml><?xml version="1.0" encoding="utf-8"?>
<p:tagLst xmlns:a="http://schemas.openxmlformats.org/drawingml/2006/main" xmlns:r="http://schemas.openxmlformats.org/officeDocument/2006/relationships" xmlns:p="http://schemas.openxmlformats.org/presentationml/2006/main">
  <p:tag name="MH" val="20150813165459"/>
  <p:tag name="MH_LIBRARY" val="GRAPHIC"/>
  <p:tag name="MH_ORDER" val="矩形 3"/>
</p:tagLst>
</file>

<file path=ppt/tags/tag11.xml><?xml version="1.0" encoding="utf-8"?>
<p:tagLst xmlns:a="http://schemas.openxmlformats.org/drawingml/2006/main" xmlns:r="http://schemas.openxmlformats.org/officeDocument/2006/relationships" xmlns:p="http://schemas.openxmlformats.org/presentationml/2006/main">
  <p:tag name="MH" val="20150813165459"/>
  <p:tag name="MH_LIBRARY" val="GRAPHIC"/>
  <p:tag name="MH_ORDER" val="Rectangle 21"/>
</p:tagLst>
</file>

<file path=ppt/tags/tag12.xml><?xml version="1.0" encoding="utf-8"?>
<p:tagLst xmlns:a="http://schemas.openxmlformats.org/drawingml/2006/main" xmlns:r="http://schemas.openxmlformats.org/officeDocument/2006/relationships" xmlns:p="http://schemas.openxmlformats.org/presentationml/2006/main">
  <p:tag name="MH" val="20150813165459"/>
  <p:tag name="MH_LIBRARY" val="GRAPHIC"/>
  <p:tag name="MH_ORDER" val="文本框 22"/>
</p:tagLst>
</file>

<file path=ppt/tags/tag13.xml><?xml version="1.0" encoding="utf-8"?>
<p:tagLst xmlns:a="http://schemas.openxmlformats.org/drawingml/2006/main" xmlns:r="http://schemas.openxmlformats.org/officeDocument/2006/relationships" xmlns:p="http://schemas.openxmlformats.org/presentationml/2006/main">
  <p:tag name="MH" val="20150813165459"/>
  <p:tag name="MH_LIBRARY" val="GRAPHIC"/>
  <p:tag name="MH_ORDER" val="矩形 3"/>
</p:tagLst>
</file>

<file path=ppt/tags/tag14.xml><?xml version="1.0" encoding="utf-8"?>
<p:tagLst xmlns:a="http://schemas.openxmlformats.org/drawingml/2006/main" xmlns:r="http://schemas.openxmlformats.org/officeDocument/2006/relationships" xmlns:p="http://schemas.openxmlformats.org/presentationml/2006/main">
  <p:tag name="MH" val="20150813165459"/>
  <p:tag name="MH_LIBRARY" val="GRAPHIC"/>
  <p:tag name="MH_ORDER" val="Rectangle 17"/>
</p:tagLst>
</file>

<file path=ppt/tags/tag15.xml><?xml version="1.0" encoding="utf-8"?>
<p:tagLst xmlns:a="http://schemas.openxmlformats.org/drawingml/2006/main" xmlns:r="http://schemas.openxmlformats.org/officeDocument/2006/relationships" xmlns:p="http://schemas.openxmlformats.org/presentationml/2006/main">
  <p:tag name="MH" val="20150813165459"/>
  <p:tag name="MH_LIBRARY" val="GRAPHIC"/>
  <p:tag name="MH_ORDER" val="文本框 18"/>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MH" val="20150813163934"/>
  <p:tag name="MH_LIBRARY" val="GRAPHIC"/>
  <p:tag name="MH_ORDER" val="椭圆形标注 3"/>
</p:tagLst>
</file>

<file path=ppt/tags/tag18.xml><?xml version="1.0" encoding="utf-8"?>
<p:tagLst xmlns:a="http://schemas.openxmlformats.org/drawingml/2006/main" xmlns:r="http://schemas.openxmlformats.org/officeDocument/2006/relationships" xmlns:p="http://schemas.openxmlformats.org/presentationml/2006/main">
  <p:tag name="MH" val="20150813163934"/>
  <p:tag name="MH_LIBRARY" val="GRAPHIC"/>
  <p:tag name="MH_ORDER" val="文本框 4"/>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5081316545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0813165459"/>
  <p:tag name="MH_LIBRARY" val="GRAPHIC"/>
  <p:tag name="MH_ORDER" val="Rectangle 15"/>
</p:tagLst>
</file>

<file path=ppt/tags/tag6.xml><?xml version="1.0" encoding="utf-8"?>
<p:tagLst xmlns:a="http://schemas.openxmlformats.org/drawingml/2006/main" xmlns:r="http://schemas.openxmlformats.org/officeDocument/2006/relationships" xmlns:p="http://schemas.openxmlformats.org/presentationml/2006/main">
  <p:tag name="MH" val="20150813165459"/>
  <p:tag name="MH_LIBRARY" val="GRAPHIC"/>
  <p:tag name="MH_ORDER" val="文本框 19"/>
</p:tagLst>
</file>

<file path=ppt/tags/tag7.xml><?xml version="1.0" encoding="utf-8"?>
<p:tagLst xmlns:a="http://schemas.openxmlformats.org/drawingml/2006/main" xmlns:r="http://schemas.openxmlformats.org/officeDocument/2006/relationships" xmlns:p="http://schemas.openxmlformats.org/presentationml/2006/main">
  <p:tag name="MH" val="20150813165459"/>
  <p:tag name="MH_LIBRARY" val="GRAPHIC"/>
  <p:tag name="MH_ORDER" val="矩形 3"/>
</p:tagLst>
</file>

<file path=ppt/tags/tag8.xml><?xml version="1.0" encoding="utf-8"?>
<p:tagLst xmlns:a="http://schemas.openxmlformats.org/drawingml/2006/main" xmlns:r="http://schemas.openxmlformats.org/officeDocument/2006/relationships" xmlns:p="http://schemas.openxmlformats.org/presentationml/2006/main">
  <p:tag name="MH" val="20150813165459"/>
  <p:tag name="MH_LIBRARY" val="GRAPHIC"/>
  <p:tag name="MH_ORDER" val="Rectangle 24"/>
</p:tagLst>
</file>

<file path=ppt/tags/tag9.xml><?xml version="1.0" encoding="utf-8"?>
<p:tagLst xmlns:a="http://schemas.openxmlformats.org/drawingml/2006/main" xmlns:r="http://schemas.openxmlformats.org/officeDocument/2006/relationships" xmlns:p="http://schemas.openxmlformats.org/presentationml/2006/main">
  <p:tag name="MH" val="20150813165459"/>
  <p:tag name="MH_LIBRARY" val="GRAPHIC"/>
  <p:tag name="MH_ORDER" val="文本框 2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5496</TotalTime>
  <Words>3009</Words>
  <Application>Microsoft Office PowerPoint</Application>
  <PresentationFormat>全屏显示(16:9)</PresentationFormat>
  <Paragraphs>366</Paragraphs>
  <Slides>32</Slides>
  <Notes>32</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2</vt:i4>
      </vt:variant>
      <vt:variant>
        <vt:lpstr>幻灯片标题</vt:lpstr>
      </vt:variant>
      <vt:variant>
        <vt:i4>32</vt:i4>
      </vt:variant>
    </vt:vector>
  </HeadingPairs>
  <TitlesOfParts>
    <vt:vector size="50" baseType="lpstr">
      <vt:lpstr>Adobe Gothic Std B</vt:lpstr>
      <vt:lpstr>方正中倩_GBK</vt:lpstr>
      <vt:lpstr>华文中宋</vt:lpstr>
      <vt:lpstr>楷体</vt:lpstr>
      <vt:lpstr>宋体</vt:lpstr>
      <vt:lpstr>微软雅黑</vt:lpstr>
      <vt:lpstr>幼圆</vt:lpstr>
      <vt:lpstr>Arial</vt:lpstr>
      <vt:lpstr>Arial Narrow</vt:lpstr>
      <vt:lpstr>Calibri</vt:lpstr>
      <vt:lpstr>Elephant</vt:lpstr>
      <vt:lpstr>Modern No. 20</vt:lpstr>
      <vt:lpstr>Wingdings</vt:lpstr>
      <vt:lpstr>1_Office 主题​​</vt:lpstr>
      <vt:lpstr>Office 主题​​</vt:lpstr>
      <vt:lpstr>2_Office 主题​​</vt:lpstr>
      <vt:lpstr>包装程序外壳对象</vt:lpstr>
      <vt:lpstr>程序包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dc:title>
  <dc:creator>CHENYING0907</dc:creator>
  <cp:lastModifiedBy>liuyinsen</cp:lastModifiedBy>
  <cp:revision>435</cp:revision>
  <dcterms:created xsi:type="dcterms:W3CDTF">2015-07-04T08:16:05Z</dcterms:created>
  <dcterms:modified xsi:type="dcterms:W3CDTF">2018-08-22T06:02:43Z</dcterms:modified>
</cp:coreProperties>
</file>